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6.xml" ContentType="application/vnd.openxmlformats-officedocument.presentationml.notesSlid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7.xml" ContentType="application/vnd.openxmlformats-officedocument.presentationml.notesSlid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rts/chart12.xml" ContentType="application/vnd.openxmlformats-officedocument.drawingml.chart+xml"/>
  <Override PartName="/ppt/notesSlides/notesSlide25.xml" ContentType="application/vnd.openxmlformats-officedocument.presentationml.notesSlide+xml"/>
  <Override PartName="/ppt/charts/chart13.xml" ContentType="application/vnd.openxmlformats-officedocument.drawingml.chart+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 id="2147483666" r:id="rId2"/>
  </p:sldMasterIdLst>
  <p:notesMasterIdLst>
    <p:notesMasterId r:id="rId42"/>
  </p:notesMasterIdLst>
  <p:sldIdLst>
    <p:sldId id="256" r:id="rId3"/>
    <p:sldId id="257" r:id="rId4"/>
    <p:sldId id="258" r:id="rId5"/>
    <p:sldId id="259" r:id="rId6"/>
    <p:sldId id="260" r:id="rId7"/>
    <p:sldId id="261" r:id="rId8"/>
    <p:sldId id="262" r:id="rId9"/>
    <p:sldId id="263" r:id="rId10"/>
    <p:sldId id="264" r:id="rId11"/>
    <p:sldId id="265" r:id="rId12"/>
    <p:sldId id="267" r:id="rId13"/>
    <p:sldId id="277" r:id="rId14"/>
    <p:sldId id="279" r:id="rId15"/>
    <p:sldId id="280" r:id="rId16"/>
    <p:sldId id="282" r:id="rId17"/>
    <p:sldId id="283" r:id="rId18"/>
    <p:sldId id="268" r:id="rId19"/>
    <p:sldId id="284" r:id="rId20"/>
    <p:sldId id="285" r:id="rId21"/>
    <p:sldId id="286" r:id="rId22"/>
    <p:sldId id="287" r:id="rId23"/>
    <p:sldId id="288" r:id="rId24"/>
    <p:sldId id="269" r:id="rId25"/>
    <p:sldId id="290" r:id="rId26"/>
    <p:sldId id="291" r:id="rId27"/>
    <p:sldId id="292" r:id="rId28"/>
    <p:sldId id="293" r:id="rId29"/>
    <p:sldId id="270" r:id="rId30"/>
    <p:sldId id="294" r:id="rId31"/>
    <p:sldId id="295" r:id="rId32"/>
    <p:sldId id="296" r:id="rId33"/>
    <p:sldId id="297" r:id="rId34"/>
    <p:sldId id="298" r:id="rId35"/>
    <p:sldId id="271" r:id="rId36"/>
    <p:sldId id="272" r:id="rId37"/>
    <p:sldId id="273" r:id="rId38"/>
    <p:sldId id="274" r:id="rId39"/>
    <p:sldId id="275" r:id="rId40"/>
    <p:sldId id="276" r:id="rId4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6A6C91-C6AF-4592-B078-90D704B40BFE}">
  <a:tblStyle styleId="{306A6C91-C6AF-4592-B078-90D704B40BFE}"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2943"/>
  </p:normalViewPr>
  <p:slideViewPr>
    <p:cSldViewPr snapToGrid="0" snapToObjects="1">
      <p:cViewPr varScale="1">
        <p:scale>
          <a:sx n="162" d="100"/>
          <a:sy n="162" d="100"/>
        </p:scale>
        <p:origin x="74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notesMaster" Target="notesMasters/notesMaster1.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oleObject" Target="file:///\\localhost\Users\brunajermann\Documents\MBPO\Presentations\CB05%20-%20Updated%203%20-%20Project%201%20(Autosaved)-2.xlsx" TargetMode="External"/><Relationship Id="rId2" Type="http://schemas.openxmlformats.org/officeDocument/2006/relationships/chartUserShapes" Target="../drawings/drawing1.xml"/></Relationships>
</file>

<file path=ppt/charts/_rels/chart10.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oleObject" Target="file:///\\localhost\Users\xiaolongedwardli\Library\Containers\com.microsoft.Excel\Data\Library\Preferences\AutoRecovery\HEAT_after_2012-3%20(version%201).xlsb" TargetMode="External"/></Relationships>
</file>

<file path=ppt/charts/_rels/chart11.xml.rels><?xml version="1.0" encoding="UTF-8" standalone="yes"?>
<Relationships xmlns="http://schemas.openxmlformats.org/package/2006/relationships"><Relationship Id="rId1" Type="http://schemas.microsoft.com/office/2011/relationships/chartStyle" Target="style10.xml"/><Relationship Id="rId2" Type="http://schemas.microsoft.com/office/2011/relationships/chartColorStyle" Target="colors10.xml"/><Relationship Id="rId3" Type="http://schemas.openxmlformats.org/officeDocument/2006/relationships/oleObject" Target="file:///\\localhost\Users\xiaolongedwardli\Library\Containers\com.microsoft.Excel\Data\Library\Preferences\AutoRecovery\HEAT_after_2012-3%20(version%201).xlsb" TargetMode="External"/></Relationships>
</file>

<file path=ppt/charts/_rels/chart12.xml.rels><?xml version="1.0" encoding="UTF-8" standalone="yes"?>
<Relationships xmlns="http://schemas.openxmlformats.org/package/2006/relationships"><Relationship Id="rId1" Type="http://schemas.openxmlformats.org/officeDocument/2006/relationships/oleObject" Target="file:///C:\Users\thierno\Desktop\new%20data\street%20condition.xlsx" TargetMode="External"/></Relationships>
</file>

<file path=ppt/charts/_rels/chart13.xml.rels><?xml version="1.0" encoding="UTF-8" standalone="yes"?>
<Relationships xmlns="http://schemas.openxmlformats.org/package/2006/relationships"><Relationship Id="rId1" Type="http://schemas.openxmlformats.org/officeDocument/2006/relationships/oleObject" Target="file:///C:\Users\thierno\Desktop\new%20data\pothole.xlsx" TargetMode="External"/></Relationships>
</file>

<file path=ppt/charts/_rels/chart2.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brunajermann\Downloads\311_Service_Requests_from_2010_to_Present-18.csv" TargetMode="External"/></Relationships>
</file>

<file path=ppt/charts/_rels/chart3.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localhost\Users\brunajermann\Downloads\311_Service_Requests_from_2010_to_Present-18.csv" TargetMode="External"/></Relationships>
</file>

<file path=ppt/charts/_rels/chart4.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xiaolongedwardli\Downloads\HEAT_after_2012-4.csv" TargetMode="External"/></Relationships>
</file>

<file path=ppt/charts/_rels/chart5.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xiaolongedwardli\Downloads\HEAT_after_2012-4.csv" TargetMode="External"/></Relationships>
</file>

<file path=ppt/charts/_rels/chart6.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oleObject" Target="file:///\\localhost\Users\xiaolongedwardli\Downloads\HEAT_after_2012-5.csv" TargetMode="External"/></Relationships>
</file>

<file path=ppt/charts/_rels/chart7.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oleObject" Target="file:///\\localhost\Users\xiaolongedwardli\Downloads\HEAT_after_2012-5.csv" TargetMode="External"/></Relationships>
</file>

<file path=ppt/charts/_rels/chart8.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oleObject" Target="file:///\\localhost\Users\xiaolongedwardli\Downloads\HEAT_after_2012-3.csv" TargetMode="External"/></Relationships>
</file>

<file path=ppt/charts/_rels/chart9.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oleObject" Target="file:///\\localhost\Users\xiaolongedwardli\Downloads\HEAT_after_2012-3.csv"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[CB05 - Updated 3 - Project 1 (Autosaved).xlsx]Complaints by Season 3!PivotTable7</c:name>
    <c:fmtId val="-1"/>
  </c:pivotSource>
  <c:chart>
    <c:autoTitleDeleted val="0"/>
    <c:pivotFmts>
      <c:pivotFmt>
        <c:idx val="0"/>
        <c:spPr>
          <a:solidFill>
            <a:schemeClr val="accent1"/>
          </a:solidFill>
          <a:ln>
            <a:noFill/>
          </a:ln>
          <a:effectLst/>
        </c:spPr>
        <c:marker>
          <c:symbol val="none"/>
        </c:marker>
      </c:pivotFmt>
      <c:pivotFmt>
        <c:idx val="1"/>
        <c:spPr>
          <a:solidFill>
            <a:schemeClr val="accent6"/>
          </a:solidFill>
          <a:ln>
            <a:noFill/>
          </a:ln>
          <a:effectLst/>
        </c:spPr>
        <c:marker>
          <c:symbol val="none"/>
        </c:marker>
      </c:pivotFmt>
      <c:pivotFmt>
        <c:idx val="2"/>
        <c:spPr>
          <a:solidFill>
            <a:schemeClr val="accent4"/>
          </a:solidFill>
          <a:ln>
            <a:noFill/>
          </a:ln>
          <a:effectLst/>
        </c:spPr>
        <c:marker>
          <c:symbol val="none"/>
        </c:marker>
      </c:pivotFmt>
      <c:pivotFmt>
        <c:idx val="3"/>
        <c:spPr>
          <a:solidFill>
            <a:schemeClr val="accent5">
              <a:lumMod val="60000"/>
            </a:schemeClr>
          </a:solidFill>
          <a:ln>
            <a:noFill/>
          </a:ln>
          <a:effectLst/>
        </c:spPr>
        <c:marker>
          <c:symbol val="none"/>
        </c:marker>
      </c:pivotFmt>
      <c:pivotFmt>
        <c:idx val="4"/>
        <c:spPr>
          <a:solidFill>
            <a:schemeClr val="accent4">
              <a:lumMod val="60000"/>
            </a:schemeClr>
          </a:solidFill>
          <a:ln>
            <a:noFill/>
          </a:ln>
          <a:effectLst/>
        </c:spPr>
        <c:marker>
          <c:symbol val="none"/>
        </c:marker>
      </c:pivotFmt>
      <c:pivotFmt>
        <c:idx val="5"/>
        <c:spPr>
          <a:solidFill>
            <a:schemeClr val="accent3"/>
          </a:solidFill>
          <a:ln>
            <a:noFill/>
          </a:ln>
          <a:effectLst/>
        </c:spPr>
        <c:marker>
          <c:symbol val="none"/>
        </c:marker>
      </c:pivotFmt>
      <c:pivotFmt>
        <c:idx val="6"/>
        <c:spPr>
          <a:solidFill>
            <a:schemeClr val="accent3">
              <a:lumMod val="60000"/>
            </a:schemeClr>
          </a:solidFill>
          <a:ln>
            <a:noFill/>
          </a:ln>
          <a:effectLst/>
        </c:spPr>
        <c:marker>
          <c:symbol val="none"/>
        </c:marker>
      </c:pivotFmt>
      <c:pivotFmt>
        <c:idx val="7"/>
        <c:spPr>
          <a:solidFill>
            <a:schemeClr val="accent2">
              <a:lumMod val="60000"/>
            </a:schemeClr>
          </a:solidFill>
          <a:ln>
            <a:noFill/>
          </a:ln>
          <a:effectLst/>
        </c:spPr>
        <c:marker>
          <c:symbol val="none"/>
        </c:marker>
      </c:pivotFmt>
      <c:pivotFmt>
        <c:idx val="8"/>
        <c:spPr>
          <a:solidFill>
            <a:schemeClr val="accent5"/>
          </a:solidFill>
          <a:ln>
            <a:noFill/>
          </a:ln>
          <a:effectLst/>
        </c:spPr>
        <c:marker>
          <c:symbol val="none"/>
        </c:marker>
      </c:pivotFmt>
      <c:pivotFmt>
        <c:idx val="9"/>
        <c:spPr>
          <a:solidFill>
            <a:schemeClr val="accent2"/>
          </a:solidFill>
          <a:ln>
            <a:noFill/>
          </a:ln>
          <a:effectLst/>
        </c:spPr>
        <c:marker>
          <c:symbol val="none"/>
        </c:marker>
      </c:pivotFmt>
      <c:pivotFmt>
        <c:idx val="10"/>
        <c:spPr>
          <a:solidFill>
            <a:schemeClr val="accent1">
              <a:lumMod val="60000"/>
            </a:schemeClr>
          </a:solidFill>
          <a:ln>
            <a:noFill/>
          </a:ln>
          <a:effectLst/>
        </c:spPr>
        <c:marker>
          <c:symbol val="none"/>
        </c:marker>
      </c:pivotFmt>
      <c:pivotFmt>
        <c:idx val="11"/>
        <c:spPr>
          <a:solidFill>
            <a:schemeClr val="accent1"/>
          </a:solidFill>
          <a:ln>
            <a:noFill/>
          </a:ln>
          <a:effectLst/>
        </c:spPr>
        <c:marker>
          <c:symbol val="none"/>
        </c:marker>
      </c:pivotFmt>
      <c:pivotFmt>
        <c:idx val="12"/>
        <c:spPr>
          <a:solidFill>
            <a:schemeClr val="accent2"/>
          </a:solidFill>
          <a:ln>
            <a:noFill/>
          </a:ln>
          <a:effectLst/>
        </c:spPr>
        <c:marker>
          <c:symbol val="none"/>
        </c:marker>
      </c:pivotFmt>
      <c:pivotFmt>
        <c:idx val="13"/>
        <c:spPr>
          <a:solidFill>
            <a:schemeClr val="accent3"/>
          </a:solidFill>
          <a:ln>
            <a:noFill/>
          </a:ln>
          <a:effectLst/>
        </c:spPr>
        <c:marker>
          <c:symbol val="none"/>
        </c:marker>
      </c:pivotFmt>
      <c:pivotFmt>
        <c:idx val="14"/>
        <c:spPr>
          <a:solidFill>
            <a:schemeClr val="accent4"/>
          </a:solidFill>
          <a:ln>
            <a:noFill/>
          </a:ln>
          <a:effectLst/>
        </c:spPr>
        <c:marker>
          <c:symbol val="none"/>
        </c:marker>
      </c:pivotFmt>
      <c:pivotFmt>
        <c:idx val="15"/>
        <c:spPr>
          <a:solidFill>
            <a:schemeClr val="accent5"/>
          </a:solidFill>
          <a:ln>
            <a:noFill/>
          </a:ln>
          <a:effectLst/>
        </c:spPr>
        <c:marker>
          <c:symbol val="none"/>
        </c:marker>
      </c:pivotFmt>
      <c:pivotFmt>
        <c:idx val="16"/>
        <c:spPr>
          <a:solidFill>
            <a:schemeClr val="accent6"/>
          </a:solidFill>
          <a:ln>
            <a:noFill/>
          </a:ln>
          <a:effectLst/>
        </c:spPr>
        <c:marker>
          <c:symbol val="none"/>
        </c:marker>
      </c:pivotFmt>
      <c:pivotFmt>
        <c:idx val="17"/>
        <c:spPr>
          <a:solidFill>
            <a:schemeClr val="accent1">
              <a:lumMod val="60000"/>
            </a:schemeClr>
          </a:solidFill>
          <a:ln>
            <a:noFill/>
          </a:ln>
          <a:effectLst/>
        </c:spPr>
        <c:marker>
          <c:symbol val="none"/>
        </c:marker>
      </c:pivotFmt>
      <c:pivotFmt>
        <c:idx val="18"/>
        <c:spPr>
          <a:solidFill>
            <a:schemeClr val="accent2">
              <a:lumMod val="60000"/>
            </a:schemeClr>
          </a:solidFill>
          <a:ln>
            <a:noFill/>
          </a:ln>
          <a:effectLst/>
        </c:spPr>
        <c:marker>
          <c:symbol val="none"/>
        </c:marker>
      </c:pivotFmt>
      <c:pivotFmt>
        <c:idx val="19"/>
        <c:spPr>
          <a:solidFill>
            <a:schemeClr val="accent3">
              <a:lumMod val="60000"/>
            </a:schemeClr>
          </a:solidFill>
          <a:ln>
            <a:noFill/>
          </a:ln>
          <a:effectLst/>
        </c:spPr>
        <c:marker>
          <c:symbol val="none"/>
        </c:marker>
      </c:pivotFmt>
      <c:pivotFmt>
        <c:idx val="20"/>
        <c:spPr>
          <a:solidFill>
            <a:schemeClr val="accent4">
              <a:lumMod val="60000"/>
            </a:schemeClr>
          </a:solidFill>
          <a:ln>
            <a:noFill/>
          </a:ln>
          <a:effectLst/>
        </c:spPr>
        <c:marker>
          <c:symbol val="none"/>
        </c:marker>
      </c:pivotFmt>
      <c:pivotFmt>
        <c:idx val="21"/>
        <c:spPr>
          <a:solidFill>
            <a:schemeClr val="accent5">
              <a:lumMod val="60000"/>
            </a:schemeClr>
          </a:solidFill>
          <a:ln>
            <a:noFill/>
          </a:ln>
          <a:effectLst/>
        </c:spPr>
        <c:marker>
          <c:symbol val="none"/>
        </c:marker>
      </c:pivotFmt>
      <c:pivotFmt>
        <c:idx val="22"/>
        <c:spPr>
          <a:solidFill>
            <a:schemeClr val="accent1"/>
          </a:solidFill>
          <a:ln>
            <a:noFill/>
          </a:ln>
          <a:effectLst/>
        </c:spPr>
        <c:marker>
          <c:symbol val="none"/>
        </c:marker>
      </c:pivotFmt>
      <c:pivotFmt>
        <c:idx val="23"/>
        <c:spPr>
          <a:solidFill>
            <a:schemeClr val="accent2"/>
          </a:solidFill>
          <a:ln>
            <a:noFill/>
          </a:ln>
          <a:effectLst/>
        </c:spPr>
        <c:marker>
          <c:symbol val="none"/>
        </c:marker>
      </c:pivotFmt>
      <c:pivotFmt>
        <c:idx val="24"/>
        <c:spPr>
          <a:solidFill>
            <a:schemeClr val="accent3"/>
          </a:solidFill>
          <a:ln>
            <a:noFill/>
          </a:ln>
          <a:effectLst/>
        </c:spPr>
        <c:marker>
          <c:symbol val="none"/>
        </c:marker>
      </c:pivotFmt>
      <c:pivotFmt>
        <c:idx val="25"/>
        <c:spPr>
          <a:solidFill>
            <a:schemeClr val="accent4"/>
          </a:solidFill>
          <a:ln>
            <a:noFill/>
          </a:ln>
          <a:effectLst/>
        </c:spPr>
        <c:marker>
          <c:symbol val="none"/>
        </c:marker>
      </c:pivotFmt>
      <c:pivotFmt>
        <c:idx val="26"/>
        <c:spPr>
          <a:solidFill>
            <a:schemeClr val="accent5"/>
          </a:solidFill>
          <a:ln>
            <a:noFill/>
          </a:ln>
          <a:effectLst/>
        </c:spPr>
        <c:marker>
          <c:symbol val="none"/>
        </c:marker>
      </c:pivotFmt>
      <c:pivotFmt>
        <c:idx val="27"/>
        <c:spPr>
          <a:solidFill>
            <a:schemeClr val="accent6"/>
          </a:solidFill>
          <a:ln>
            <a:noFill/>
          </a:ln>
          <a:effectLst/>
        </c:spPr>
        <c:marker>
          <c:symbol val="none"/>
        </c:marker>
      </c:pivotFmt>
      <c:pivotFmt>
        <c:idx val="28"/>
        <c:spPr>
          <a:solidFill>
            <a:schemeClr val="accent1">
              <a:lumMod val="60000"/>
            </a:schemeClr>
          </a:solidFill>
          <a:ln>
            <a:noFill/>
          </a:ln>
          <a:effectLst/>
        </c:spPr>
        <c:marker>
          <c:symbol val="none"/>
        </c:marker>
      </c:pivotFmt>
      <c:pivotFmt>
        <c:idx val="29"/>
        <c:spPr>
          <a:solidFill>
            <a:schemeClr val="accent2">
              <a:lumMod val="60000"/>
            </a:schemeClr>
          </a:solidFill>
          <a:ln>
            <a:noFill/>
          </a:ln>
          <a:effectLst/>
        </c:spPr>
        <c:marker>
          <c:symbol val="none"/>
        </c:marker>
      </c:pivotFmt>
      <c:pivotFmt>
        <c:idx val="30"/>
        <c:spPr>
          <a:solidFill>
            <a:schemeClr val="accent3">
              <a:lumMod val="60000"/>
            </a:schemeClr>
          </a:solidFill>
          <a:ln>
            <a:noFill/>
          </a:ln>
          <a:effectLst/>
        </c:spPr>
        <c:marker>
          <c:symbol val="none"/>
        </c:marker>
      </c:pivotFmt>
      <c:pivotFmt>
        <c:idx val="31"/>
        <c:spPr>
          <a:solidFill>
            <a:schemeClr val="accent4">
              <a:lumMod val="60000"/>
            </a:schemeClr>
          </a:solidFill>
          <a:ln>
            <a:noFill/>
          </a:ln>
          <a:effectLst/>
        </c:spPr>
        <c:marker>
          <c:symbol val="none"/>
        </c:marker>
      </c:pivotFmt>
      <c:pivotFmt>
        <c:idx val="32"/>
        <c:spPr>
          <a:solidFill>
            <a:schemeClr val="accent5">
              <a:lumMod val="60000"/>
            </a:schemeClr>
          </a:solidFill>
          <a:ln>
            <a:noFill/>
          </a:ln>
          <a:effectLst/>
        </c:spPr>
        <c:marker>
          <c:symbol val="none"/>
        </c:marker>
      </c:pivotFmt>
    </c:pivotFmts>
    <c:plotArea>
      <c:layout>
        <c:manualLayout>
          <c:layoutTarget val="inner"/>
          <c:xMode val="edge"/>
          <c:yMode val="edge"/>
          <c:x val="0.0837789827646879"/>
          <c:y val="0.0153563705762266"/>
          <c:w val="0.747185509735346"/>
          <c:h val="0.806258224827745"/>
        </c:manualLayout>
      </c:layout>
      <c:barChart>
        <c:barDir val="col"/>
        <c:grouping val="clustered"/>
        <c:varyColors val="0"/>
        <c:ser>
          <c:idx val="0"/>
          <c:order val="0"/>
          <c:tx>
            <c:strRef>
              <c:f>'Complaints by Season 3'!$E$2:$E$3</c:f>
              <c:strCache>
                <c:ptCount val="1"/>
                <c:pt idx="0">
                  <c:v>Broken Meter</c:v>
                </c:pt>
              </c:strCache>
            </c:strRef>
          </c:tx>
          <c:spPr>
            <a:solidFill>
              <a:schemeClr val="accent1"/>
            </a:solidFill>
            <a:ln>
              <a:noFill/>
            </a:ln>
            <a:effectLst/>
          </c:spPr>
          <c:invertIfNegative val="0"/>
          <c:cat>
            <c:strRef>
              <c:f>'Complaints by Season 3'!$D$4:$D$8</c:f>
              <c:strCache>
                <c:ptCount val="4"/>
                <c:pt idx="0">
                  <c:v>Winter</c:v>
                </c:pt>
                <c:pt idx="1">
                  <c:v>Spring</c:v>
                </c:pt>
                <c:pt idx="2">
                  <c:v>Summer</c:v>
                </c:pt>
                <c:pt idx="3">
                  <c:v>Fall</c:v>
                </c:pt>
              </c:strCache>
            </c:strRef>
          </c:cat>
          <c:val>
            <c:numRef>
              <c:f>'Complaints by Season 3'!$E$4:$E$8</c:f>
              <c:numCache>
                <c:formatCode>General</c:formatCode>
                <c:ptCount val="4"/>
                <c:pt idx="0">
                  <c:v>3071.0</c:v>
                </c:pt>
                <c:pt idx="1">
                  <c:v>3135.0</c:v>
                </c:pt>
                <c:pt idx="2">
                  <c:v>2893.0</c:v>
                </c:pt>
                <c:pt idx="3">
                  <c:v>2241.0</c:v>
                </c:pt>
              </c:numCache>
            </c:numRef>
          </c:val>
        </c:ser>
        <c:ser>
          <c:idx val="1"/>
          <c:order val="1"/>
          <c:tx>
            <c:strRef>
              <c:f>'Complaints by Season 3'!$F$2:$F$3</c:f>
              <c:strCache>
                <c:ptCount val="1"/>
                <c:pt idx="0">
                  <c:v>Taxi Complaint</c:v>
                </c:pt>
              </c:strCache>
            </c:strRef>
          </c:tx>
          <c:spPr>
            <a:solidFill>
              <a:schemeClr val="accent2"/>
            </a:solidFill>
            <a:ln>
              <a:noFill/>
            </a:ln>
            <a:effectLst/>
          </c:spPr>
          <c:invertIfNegative val="0"/>
          <c:cat>
            <c:strRef>
              <c:f>'Complaints by Season 3'!$D$4:$D$8</c:f>
              <c:strCache>
                <c:ptCount val="4"/>
                <c:pt idx="0">
                  <c:v>Winter</c:v>
                </c:pt>
                <c:pt idx="1">
                  <c:v>Spring</c:v>
                </c:pt>
                <c:pt idx="2">
                  <c:v>Summer</c:v>
                </c:pt>
                <c:pt idx="3">
                  <c:v>Fall</c:v>
                </c:pt>
              </c:strCache>
            </c:strRef>
          </c:cat>
          <c:val>
            <c:numRef>
              <c:f>'Complaints by Season 3'!$F$4:$F$8</c:f>
              <c:numCache>
                <c:formatCode>General</c:formatCode>
                <c:ptCount val="4"/>
                <c:pt idx="0">
                  <c:v>2212.0</c:v>
                </c:pt>
                <c:pt idx="1">
                  <c:v>2788.0</c:v>
                </c:pt>
                <c:pt idx="2">
                  <c:v>2778.0</c:v>
                </c:pt>
                <c:pt idx="3">
                  <c:v>2257.0</c:v>
                </c:pt>
              </c:numCache>
            </c:numRef>
          </c:val>
        </c:ser>
        <c:ser>
          <c:idx val="2"/>
          <c:order val="2"/>
          <c:tx>
            <c:strRef>
              <c:f>'Complaints by Season 3'!$G$2:$G$3</c:f>
              <c:strCache>
                <c:ptCount val="1"/>
                <c:pt idx="0">
                  <c:v>Noise</c:v>
                </c:pt>
              </c:strCache>
            </c:strRef>
          </c:tx>
          <c:spPr>
            <a:solidFill>
              <a:schemeClr val="accent3"/>
            </a:solidFill>
            <a:ln>
              <a:noFill/>
            </a:ln>
            <a:effectLst/>
          </c:spPr>
          <c:invertIfNegative val="0"/>
          <c:cat>
            <c:strRef>
              <c:f>'Complaints by Season 3'!$D$4:$D$8</c:f>
              <c:strCache>
                <c:ptCount val="4"/>
                <c:pt idx="0">
                  <c:v>Winter</c:v>
                </c:pt>
                <c:pt idx="1">
                  <c:v>Spring</c:v>
                </c:pt>
                <c:pt idx="2">
                  <c:v>Summer</c:v>
                </c:pt>
                <c:pt idx="3">
                  <c:v>Fall</c:v>
                </c:pt>
              </c:strCache>
            </c:strRef>
          </c:cat>
          <c:val>
            <c:numRef>
              <c:f>'Complaints by Season 3'!$G$4:$G$8</c:f>
              <c:numCache>
                <c:formatCode>General</c:formatCode>
                <c:ptCount val="4"/>
                <c:pt idx="0">
                  <c:v>1380.0</c:v>
                </c:pt>
                <c:pt idx="1">
                  <c:v>2677.0</c:v>
                </c:pt>
                <c:pt idx="2">
                  <c:v>1867.0</c:v>
                </c:pt>
                <c:pt idx="3">
                  <c:v>2113.0</c:v>
                </c:pt>
              </c:numCache>
            </c:numRef>
          </c:val>
        </c:ser>
        <c:ser>
          <c:idx val="3"/>
          <c:order val="3"/>
          <c:tx>
            <c:strRef>
              <c:f>'Complaints by Season 3'!$H$2:$H$3</c:f>
              <c:strCache>
                <c:ptCount val="1"/>
                <c:pt idx="0">
                  <c:v>Fire Safety Director</c:v>
                </c:pt>
              </c:strCache>
            </c:strRef>
          </c:tx>
          <c:spPr>
            <a:solidFill>
              <a:schemeClr val="accent4"/>
            </a:solidFill>
            <a:ln>
              <a:noFill/>
            </a:ln>
            <a:effectLst/>
          </c:spPr>
          <c:invertIfNegative val="0"/>
          <c:cat>
            <c:strRef>
              <c:f>'Complaints by Season 3'!$D$4:$D$8</c:f>
              <c:strCache>
                <c:ptCount val="4"/>
                <c:pt idx="0">
                  <c:v>Winter</c:v>
                </c:pt>
                <c:pt idx="1">
                  <c:v>Spring</c:v>
                </c:pt>
                <c:pt idx="2">
                  <c:v>Summer</c:v>
                </c:pt>
                <c:pt idx="3">
                  <c:v>Fall</c:v>
                </c:pt>
              </c:strCache>
            </c:strRef>
          </c:cat>
          <c:val>
            <c:numRef>
              <c:f>'Complaints by Season 3'!$H$4:$H$8</c:f>
              <c:numCache>
                <c:formatCode>General</c:formatCode>
                <c:ptCount val="4"/>
                <c:pt idx="0">
                  <c:v>1343.0</c:v>
                </c:pt>
                <c:pt idx="1">
                  <c:v>1648.0</c:v>
                </c:pt>
                <c:pt idx="2">
                  <c:v>1700.0</c:v>
                </c:pt>
                <c:pt idx="3">
                  <c:v>1543.0</c:v>
                </c:pt>
              </c:numCache>
            </c:numRef>
          </c:val>
        </c:ser>
        <c:ser>
          <c:idx val="4"/>
          <c:order val="4"/>
          <c:tx>
            <c:strRef>
              <c:f>'Complaints by Season 3'!$I$2:$I$3</c:f>
              <c:strCache>
                <c:ptCount val="1"/>
                <c:pt idx="0">
                  <c:v>Street Condition</c:v>
                </c:pt>
              </c:strCache>
            </c:strRef>
          </c:tx>
          <c:spPr>
            <a:solidFill>
              <a:schemeClr val="accent5"/>
            </a:solidFill>
            <a:ln>
              <a:noFill/>
            </a:ln>
            <a:effectLst/>
          </c:spPr>
          <c:invertIfNegative val="0"/>
          <c:cat>
            <c:strRef>
              <c:f>'Complaints by Season 3'!$D$4:$D$8</c:f>
              <c:strCache>
                <c:ptCount val="4"/>
                <c:pt idx="0">
                  <c:v>Winter</c:v>
                </c:pt>
                <c:pt idx="1">
                  <c:v>Spring</c:v>
                </c:pt>
                <c:pt idx="2">
                  <c:v>Summer</c:v>
                </c:pt>
                <c:pt idx="3">
                  <c:v>Fall</c:v>
                </c:pt>
              </c:strCache>
            </c:strRef>
          </c:cat>
          <c:val>
            <c:numRef>
              <c:f>'Complaints by Season 3'!$I$4:$I$8</c:f>
              <c:numCache>
                <c:formatCode>General</c:formatCode>
                <c:ptCount val="4"/>
                <c:pt idx="0">
                  <c:v>972.0</c:v>
                </c:pt>
                <c:pt idx="1">
                  <c:v>1556.0</c:v>
                </c:pt>
                <c:pt idx="2">
                  <c:v>1866.0</c:v>
                </c:pt>
                <c:pt idx="3">
                  <c:v>1037.0</c:v>
                </c:pt>
              </c:numCache>
            </c:numRef>
          </c:val>
        </c:ser>
        <c:ser>
          <c:idx val="5"/>
          <c:order val="5"/>
          <c:tx>
            <c:strRef>
              <c:f>'Complaints by Season 3'!$J$2:$J$3</c:f>
              <c:strCache>
                <c:ptCount val="1"/>
                <c:pt idx="0">
                  <c:v>Consumer Complaint</c:v>
                </c:pt>
              </c:strCache>
            </c:strRef>
          </c:tx>
          <c:spPr>
            <a:solidFill>
              <a:schemeClr val="accent6"/>
            </a:solidFill>
            <a:ln>
              <a:noFill/>
            </a:ln>
            <a:effectLst/>
          </c:spPr>
          <c:invertIfNegative val="0"/>
          <c:cat>
            <c:strRef>
              <c:f>'Complaints by Season 3'!$D$4:$D$8</c:f>
              <c:strCache>
                <c:ptCount val="4"/>
                <c:pt idx="0">
                  <c:v>Winter</c:v>
                </c:pt>
                <c:pt idx="1">
                  <c:v>Spring</c:v>
                </c:pt>
                <c:pt idx="2">
                  <c:v>Summer</c:v>
                </c:pt>
                <c:pt idx="3">
                  <c:v>Fall</c:v>
                </c:pt>
              </c:strCache>
            </c:strRef>
          </c:cat>
          <c:val>
            <c:numRef>
              <c:f>'Complaints by Season 3'!$J$4:$J$8</c:f>
              <c:numCache>
                <c:formatCode>General</c:formatCode>
                <c:ptCount val="4"/>
                <c:pt idx="0">
                  <c:v>1052.0</c:v>
                </c:pt>
                <c:pt idx="1">
                  <c:v>1192.0</c:v>
                </c:pt>
                <c:pt idx="2">
                  <c:v>1369.0</c:v>
                </c:pt>
                <c:pt idx="3">
                  <c:v>907.0</c:v>
                </c:pt>
              </c:numCache>
            </c:numRef>
          </c:val>
        </c:ser>
        <c:ser>
          <c:idx val="6"/>
          <c:order val="6"/>
          <c:tx>
            <c:strRef>
              <c:f>'Complaints by Season 3'!$K$2:$K$3</c:f>
              <c:strCache>
                <c:ptCount val="1"/>
                <c:pt idx="0">
                  <c:v>Water System</c:v>
                </c:pt>
              </c:strCache>
            </c:strRef>
          </c:tx>
          <c:spPr>
            <a:solidFill>
              <a:schemeClr val="accent1">
                <a:lumMod val="60000"/>
              </a:schemeClr>
            </a:solidFill>
            <a:ln>
              <a:noFill/>
            </a:ln>
            <a:effectLst/>
          </c:spPr>
          <c:invertIfNegative val="0"/>
          <c:cat>
            <c:strRef>
              <c:f>'Complaints by Season 3'!$D$4:$D$8</c:f>
              <c:strCache>
                <c:ptCount val="4"/>
                <c:pt idx="0">
                  <c:v>Winter</c:v>
                </c:pt>
                <c:pt idx="1">
                  <c:v>Spring</c:v>
                </c:pt>
                <c:pt idx="2">
                  <c:v>Summer</c:v>
                </c:pt>
                <c:pt idx="3">
                  <c:v>Fall</c:v>
                </c:pt>
              </c:strCache>
            </c:strRef>
          </c:cat>
          <c:val>
            <c:numRef>
              <c:f>'Complaints by Season 3'!$K$4:$K$8</c:f>
              <c:numCache>
                <c:formatCode>General</c:formatCode>
                <c:ptCount val="4"/>
                <c:pt idx="0">
                  <c:v>1026.0</c:v>
                </c:pt>
                <c:pt idx="1">
                  <c:v>948.0</c:v>
                </c:pt>
                <c:pt idx="2">
                  <c:v>1116.0</c:v>
                </c:pt>
                <c:pt idx="3">
                  <c:v>978.0</c:v>
                </c:pt>
              </c:numCache>
            </c:numRef>
          </c:val>
        </c:ser>
        <c:ser>
          <c:idx val="7"/>
          <c:order val="7"/>
          <c:tx>
            <c:strRef>
              <c:f>'Complaints by Season 3'!$L$2:$L$3</c:f>
              <c:strCache>
                <c:ptCount val="1"/>
                <c:pt idx="0">
                  <c:v>Noise - Street/Sidewalk</c:v>
                </c:pt>
              </c:strCache>
            </c:strRef>
          </c:tx>
          <c:spPr>
            <a:solidFill>
              <a:schemeClr val="accent2">
                <a:lumMod val="60000"/>
              </a:schemeClr>
            </a:solidFill>
            <a:ln>
              <a:noFill/>
            </a:ln>
            <a:effectLst/>
          </c:spPr>
          <c:invertIfNegative val="0"/>
          <c:cat>
            <c:strRef>
              <c:f>'Complaints by Season 3'!$D$4:$D$8</c:f>
              <c:strCache>
                <c:ptCount val="4"/>
                <c:pt idx="0">
                  <c:v>Winter</c:v>
                </c:pt>
                <c:pt idx="1">
                  <c:v>Spring</c:v>
                </c:pt>
                <c:pt idx="2">
                  <c:v>Summer</c:v>
                </c:pt>
                <c:pt idx="3">
                  <c:v>Fall</c:v>
                </c:pt>
              </c:strCache>
            </c:strRef>
          </c:cat>
          <c:val>
            <c:numRef>
              <c:f>'Complaints by Season 3'!$L$4:$L$8</c:f>
              <c:numCache>
                <c:formatCode>General</c:formatCode>
                <c:ptCount val="4"/>
                <c:pt idx="0">
                  <c:v>717.0</c:v>
                </c:pt>
                <c:pt idx="1">
                  <c:v>1335.0</c:v>
                </c:pt>
                <c:pt idx="2">
                  <c:v>963.0</c:v>
                </c:pt>
                <c:pt idx="3">
                  <c:v>911.0</c:v>
                </c:pt>
              </c:numCache>
            </c:numRef>
          </c:val>
        </c:ser>
        <c:ser>
          <c:idx val="8"/>
          <c:order val="8"/>
          <c:tx>
            <c:strRef>
              <c:f>'Complaints by Season 3'!$M$2:$M$3</c:f>
              <c:strCache>
                <c:ptCount val="1"/>
                <c:pt idx="0">
                  <c:v>Noise - Commercial</c:v>
                </c:pt>
              </c:strCache>
            </c:strRef>
          </c:tx>
          <c:spPr>
            <a:solidFill>
              <a:schemeClr val="accent3">
                <a:lumMod val="60000"/>
              </a:schemeClr>
            </a:solidFill>
            <a:ln>
              <a:noFill/>
            </a:ln>
            <a:effectLst/>
          </c:spPr>
          <c:invertIfNegative val="0"/>
          <c:cat>
            <c:strRef>
              <c:f>'Complaints by Season 3'!$D$4:$D$8</c:f>
              <c:strCache>
                <c:ptCount val="4"/>
                <c:pt idx="0">
                  <c:v>Winter</c:v>
                </c:pt>
                <c:pt idx="1">
                  <c:v>Spring</c:v>
                </c:pt>
                <c:pt idx="2">
                  <c:v>Summer</c:v>
                </c:pt>
                <c:pt idx="3">
                  <c:v>Fall</c:v>
                </c:pt>
              </c:strCache>
            </c:strRef>
          </c:cat>
          <c:val>
            <c:numRef>
              <c:f>'Complaints by Season 3'!$M$4:$M$8</c:f>
              <c:numCache>
                <c:formatCode>General</c:formatCode>
                <c:ptCount val="4"/>
                <c:pt idx="0">
                  <c:v>820.0</c:v>
                </c:pt>
                <c:pt idx="1">
                  <c:v>982.0</c:v>
                </c:pt>
                <c:pt idx="2">
                  <c:v>776.0</c:v>
                </c:pt>
                <c:pt idx="3">
                  <c:v>981.0</c:v>
                </c:pt>
              </c:numCache>
            </c:numRef>
          </c:val>
        </c:ser>
        <c:ser>
          <c:idx val="9"/>
          <c:order val="9"/>
          <c:tx>
            <c:strRef>
              <c:f>'Complaints by Season 3'!$N$2:$N$3</c:f>
              <c:strCache>
                <c:ptCount val="1"/>
                <c:pt idx="0">
                  <c:v>Illegal Parking</c:v>
                </c:pt>
              </c:strCache>
            </c:strRef>
          </c:tx>
          <c:spPr>
            <a:solidFill>
              <a:schemeClr val="accent4">
                <a:lumMod val="60000"/>
              </a:schemeClr>
            </a:solidFill>
            <a:ln>
              <a:noFill/>
            </a:ln>
            <a:effectLst/>
          </c:spPr>
          <c:invertIfNegative val="0"/>
          <c:cat>
            <c:strRef>
              <c:f>'Complaints by Season 3'!$D$4:$D$8</c:f>
              <c:strCache>
                <c:ptCount val="4"/>
                <c:pt idx="0">
                  <c:v>Winter</c:v>
                </c:pt>
                <c:pt idx="1">
                  <c:v>Spring</c:v>
                </c:pt>
                <c:pt idx="2">
                  <c:v>Summer</c:v>
                </c:pt>
                <c:pt idx="3">
                  <c:v>Fall</c:v>
                </c:pt>
              </c:strCache>
            </c:strRef>
          </c:cat>
          <c:val>
            <c:numRef>
              <c:f>'Complaints by Season 3'!$N$4:$N$8</c:f>
              <c:numCache>
                <c:formatCode>General</c:formatCode>
                <c:ptCount val="4"/>
                <c:pt idx="0">
                  <c:v>100.0</c:v>
                </c:pt>
                <c:pt idx="1">
                  <c:v>832.0</c:v>
                </c:pt>
                <c:pt idx="2">
                  <c:v>845.0</c:v>
                </c:pt>
                <c:pt idx="3">
                  <c:v>791.0</c:v>
                </c:pt>
              </c:numCache>
            </c:numRef>
          </c:val>
        </c:ser>
        <c:ser>
          <c:idx val="10"/>
          <c:order val="10"/>
          <c:tx>
            <c:strRef>
              <c:f>'Complaints by Season 3'!$O$2:$O$3</c:f>
              <c:strCache>
                <c:ptCount val="1"/>
                <c:pt idx="0">
                  <c:v>HEATING</c:v>
                </c:pt>
              </c:strCache>
            </c:strRef>
          </c:tx>
          <c:spPr>
            <a:solidFill>
              <a:schemeClr val="accent5">
                <a:lumMod val="60000"/>
              </a:schemeClr>
            </a:solidFill>
            <a:ln>
              <a:noFill/>
            </a:ln>
            <a:effectLst/>
          </c:spPr>
          <c:invertIfNegative val="0"/>
          <c:cat>
            <c:strRef>
              <c:f>'Complaints by Season 3'!$D$4:$D$8</c:f>
              <c:strCache>
                <c:ptCount val="4"/>
                <c:pt idx="0">
                  <c:v>Winter</c:v>
                </c:pt>
                <c:pt idx="1">
                  <c:v>Spring</c:v>
                </c:pt>
                <c:pt idx="2">
                  <c:v>Summer</c:v>
                </c:pt>
                <c:pt idx="3">
                  <c:v>Fall</c:v>
                </c:pt>
              </c:strCache>
            </c:strRef>
          </c:cat>
          <c:val>
            <c:numRef>
              <c:f>'Complaints by Season 3'!$O$4:$O$8</c:f>
              <c:numCache>
                <c:formatCode>General</c:formatCode>
                <c:ptCount val="4"/>
                <c:pt idx="0">
                  <c:v>927.0</c:v>
                </c:pt>
                <c:pt idx="1">
                  <c:v>100.0</c:v>
                </c:pt>
                <c:pt idx="2">
                  <c:v>100.0</c:v>
                </c:pt>
                <c:pt idx="3">
                  <c:v>100.0</c:v>
                </c:pt>
              </c:numCache>
            </c:numRef>
          </c:val>
        </c:ser>
        <c:dLbls>
          <c:showLegendKey val="0"/>
          <c:showVal val="0"/>
          <c:showCatName val="0"/>
          <c:showSerName val="0"/>
          <c:showPercent val="0"/>
          <c:showBubbleSize val="0"/>
        </c:dLbls>
        <c:gapWidth val="219"/>
        <c:overlap val="-27"/>
        <c:axId val="-2133705872"/>
        <c:axId val="-2133702592"/>
      </c:barChart>
      <c:catAx>
        <c:axId val="-2133705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2133702592"/>
        <c:crosses val="autoZero"/>
        <c:auto val="1"/>
        <c:lblAlgn val="ctr"/>
        <c:lblOffset val="100"/>
        <c:noMultiLvlLbl val="0"/>
      </c:catAx>
      <c:valAx>
        <c:axId val="-21337025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2133705872"/>
        <c:crosses val="autoZero"/>
        <c:crossBetween val="between"/>
      </c:valAx>
      <c:spPr>
        <a:noFill/>
        <a:ln>
          <a:noFill/>
        </a:ln>
        <a:effectLst/>
      </c:spPr>
    </c:plotArea>
    <c:legend>
      <c:legendPos val="r"/>
      <c:layout>
        <c:manualLayout>
          <c:xMode val="edge"/>
          <c:yMode val="edge"/>
          <c:x val="0.833274780414564"/>
          <c:y val="0.0142929518313501"/>
          <c:w val="0.159579990534166"/>
          <c:h val="0.950772886549338"/>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a:pPr>
      <a:endParaRPr lang="en-US"/>
    </a:p>
  </c:txPr>
  <c:externalData r:id="rId1">
    <c:autoUpdate val="0"/>
  </c:externalData>
  <c:userShapes r:id="rId2"/>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2400" dirty="0"/>
              <a:t>621 Water St. </a:t>
            </a:r>
            <a:r>
              <a:rPr lang="en-US" sz="2400" dirty="0" smtClean="0"/>
              <a:t>2013-2015</a:t>
            </a:r>
            <a:endParaRPr lang="en-US" sz="2400" dirty="0"/>
          </a:p>
        </c:rich>
      </c:tx>
      <c:layout>
        <c:manualLayout>
          <c:xMode val="edge"/>
          <c:yMode val="edge"/>
          <c:x val="0.138288507997971"/>
          <c:y val="0.0164825172567575"/>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329778181933049"/>
          <c:y val="0.0800226212815579"/>
          <c:w val="0.629156834658349"/>
          <c:h val="0.852117427552766"/>
        </c:manualLayout>
      </c:layout>
      <c:barChart>
        <c:barDir val="col"/>
        <c:grouping val="clustered"/>
        <c:varyColors val="0"/>
        <c:ser>
          <c:idx val="0"/>
          <c:order val="0"/>
          <c:spPr>
            <a:solidFill>
              <a:srgbClr val="FF000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0"/>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2"/>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3"/>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4"/>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5"/>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6"/>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7"/>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8"/>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9"/>
            <c:invertIfNegative val="0"/>
            <c:bubble3D val="0"/>
            <c:spPr>
              <a:solidFill>
                <a:srgbClr val="00B05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0"/>
            <c:invertIfNegative val="0"/>
            <c:bubble3D val="0"/>
            <c:spPr>
              <a:solidFill>
                <a:srgbClr val="00B05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1"/>
            <c:invertIfNegative val="0"/>
            <c:bubble3D val="0"/>
            <c:spPr>
              <a:solidFill>
                <a:srgbClr val="00B05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2"/>
            <c:invertIfNegative val="0"/>
            <c:bubble3D val="0"/>
            <c:spPr>
              <a:solidFill>
                <a:srgbClr val="00B05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(Sheet9!$A$5:$A$6,Sheet9!$A$8:$A$14,Sheet9!$A$16:$A$19)</c:f>
              <c:strCache>
                <c:ptCount val="13"/>
                <c:pt idx="0">
                  <c:v>Nov</c:v>
                </c:pt>
                <c:pt idx="1">
                  <c:v>Dec</c:v>
                </c:pt>
                <c:pt idx="2">
                  <c:v>Jan</c:v>
                </c:pt>
                <c:pt idx="3">
                  <c:v>Feb</c:v>
                </c:pt>
                <c:pt idx="4">
                  <c:v>Mar</c:v>
                </c:pt>
                <c:pt idx="5">
                  <c:v>Apr</c:v>
                </c:pt>
                <c:pt idx="6">
                  <c:v>Oct</c:v>
                </c:pt>
                <c:pt idx="7">
                  <c:v>Nov</c:v>
                </c:pt>
                <c:pt idx="8">
                  <c:v>Dec</c:v>
                </c:pt>
                <c:pt idx="9">
                  <c:v>Jan</c:v>
                </c:pt>
                <c:pt idx="10">
                  <c:v>Feb</c:v>
                </c:pt>
                <c:pt idx="11">
                  <c:v>Mar</c:v>
                </c:pt>
                <c:pt idx="12">
                  <c:v>Nov</c:v>
                </c:pt>
              </c:strCache>
            </c:strRef>
          </c:cat>
          <c:val>
            <c:numRef>
              <c:f>(Sheet9!$B$5:$B$6,Sheet9!$B$8:$B$14,Sheet9!$B$16:$B$19)</c:f>
              <c:numCache>
                <c:formatCode>General</c:formatCode>
                <c:ptCount val="13"/>
                <c:pt idx="0">
                  <c:v>35.0</c:v>
                </c:pt>
                <c:pt idx="1">
                  <c:v>20.0</c:v>
                </c:pt>
                <c:pt idx="2">
                  <c:v>10.0</c:v>
                </c:pt>
                <c:pt idx="3">
                  <c:v>15.0</c:v>
                </c:pt>
                <c:pt idx="4">
                  <c:v>9.0</c:v>
                </c:pt>
                <c:pt idx="5">
                  <c:v>1.0</c:v>
                </c:pt>
                <c:pt idx="6">
                  <c:v>6.0</c:v>
                </c:pt>
                <c:pt idx="7">
                  <c:v>20.0</c:v>
                </c:pt>
                <c:pt idx="8">
                  <c:v>10.0</c:v>
                </c:pt>
                <c:pt idx="9">
                  <c:v>15.0</c:v>
                </c:pt>
                <c:pt idx="10">
                  <c:v>12.0</c:v>
                </c:pt>
                <c:pt idx="11">
                  <c:v>3.0</c:v>
                </c:pt>
                <c:pt idx="12">
                  <c:v>4.0</c:v>
                </c:pt>
              </c:numCache>
            </c:numRef>
          </c:val>
        </c:ser>
        <c:dLbls>
          <c:showLegendKey val="0"/>
          <c:showVal val="0"/>
          <c:showCatName val="0"/>
          <c:showSerName val="0"/>
          <c:showPercent val="0"/>
          <c:showBubbleSize val="0"/>
        </c:dLbls>
        <c:gapWidth val="100"/>
        <c:overlap val="-24"/>
        <c:axId val="-2138444640"/>
        <c:axId val="-2138441392"/>
      </c:barChart>
      <c:catAx>
        <c:axId val="-213844464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38441392"/>
        <c:crosses val="autoZero"/>
        <c:auto val="1"/>
        <c:lblAlgn val="ctr"/>
        <c:lblOffset val="100"/>
        <c:noMultiLvlLbl val="0"/>
      </c:catAx>
      <c:valAx>
        <c:axId val="-2138441392"/>
        <c:scaling>
          <c:orientation val="minMax"/>
          <c:max val="45.0"/>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38444640"/>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2400" dirty="0"/>
              <a:t>26 first Avenue </a:t>
            </a:r>
            <a:r>
              <a:rPr lang="en-US" sz="2400" dirty="0" smtClean="0"/>
              <a:t>2012-2015</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0323845516806226"/>
          <c:y val="0.0846976744186046"/>
          <c:w val="0.937565364846923"/>
          <c:h val="0.843158141154915"/>
        </c:manualLayout>
      </c:layout>
      <c:barChart>
        <c:barDir val="col"/>
        <c:grouping val="clustered"/>
        <c:varyColors val="0"/>
        <c:ser>
          <c:idx val="0"/>
          <c:order val="0"/>
          <c:spPr>
            <a:solidFill>
              <a:srgbClr val="FF000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12"/>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3"/>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4"/>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5"/>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6"/>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7"/>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8"/>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9"/>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21"/>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22"/>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23"/>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24"/>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25"/>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26"/>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28"/>
            <c:invertIfNegative val="0"/>
            <c:bubble3D val="0"/>
            <c:spPr>
              <a:solidFill>
                <a:srgbClr val="00B05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29"/>
            <c:invertIfNegative val="0"/>
            <c:bubble3D val="0"/>
            <c:spPr>
              <a:solidFill>
                <a:srgbClr val="00B05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30"/>
            <c:invertIfNegative val="0"/>
            <c:bubble3D val="0"/>
            <c:spPr>
              <a:solidFill>
                <a:srgbClr val="00B05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31"/>
            <c:invertIfNegative val="0"/>
            <c:bubble3D val="0"/>
            <c:spPr>
              <a:solidFill>
                <a:srgbClr val="00B05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Sheet7!$A$5:$A$36</c:f>
              <c:strCache>
                <c:ptCount val="32"/>
                <c:pt idx="0">
                  <c:v>Jan</c:v>
                </c:pt>
                <c:pt idx="1">
                  <c:v>Feb</c:v>
                </c:pt>
                <c:pt idx="2">
                  <c:v>Mar</c:v>
                </c:pt>
                <c:pt idx="3">
                  <c:v>Apr</c:v>
                </c:pt>
                <c:pt idx="4">
                  <c:v>May</c:v>
                </c:pt>
                <c:pt idx="5">
                  <c:v>Jun</c:v>
                </c:pt>
                <c:pt idx="6">
                  <c:v>Aug</c:v>
                </c:pt>
                <c:pt idx="7">
                  <c:v>Sep</c:v>
                </c:pt>
                <c:pt idx="8">
                  <c:v>Oct</c:v>
                </c:pt>
                <c:pt idx="9">
                  <c:v>Nov</c:v>
                </c:pt>
                <c:pt idx="10">
                  <c:v>Dec</c:v>
                </c:pt>
                <c:pt idx="11">
                  <c:v>2013</c:v>
                </c:pt>
                <c:pt idx="12">
                  <c:v>Jan</c:v>
                </c:pt>
                <c:pt idx="13">
                  <c:v>Feb</c:v>
                </c:pt>
                <c:pt idx="14">
                  <c:v>Mar</c:v>
                </c:pt>
                <c:pt idx="15">
                  <c:v>Apr</c:v>
                </c:pt>
                <c:pt idx="16">
                  <c:v>May</c:v>
                </c:pt>
                <c:pt idx="17">
                  <c:v>Jun</c:v>
                </c:pt>
                <c:pt idx="18">
                  <c:v>Jul</c:v>
                </c:pt>
                <c:pt idx="19">
                  <c:v>Dec</c:v>
                </c:pt>
                <c:pt idx="20">
                  <c:v>2014</c:v>
                </c:pt>
                <c:pt idx="21">
                  <c:v>Feb</c:v>
                </c:pt>
                <c:pt idx="22">
                  <c:v>Mar</c:v>
                </c:pt>
                <c:pt idx="23">
                  <c:v>Apr</c:v>
                </c:pt>
                <c:pt idx="24">
                  <c:v>Oct</c:v>
                </c:pt>
                <c:pt idx="25">
                  <c:v>Nov</c:v>
                </c:pt>
                <c:pt idx="26">
                  <c:v>Dec</c:v>
                </c:pt>
                <c:pt idx="27">
                  <c:v>2015</c:v>
                </c:pt>
                <c:pt idx="28">
                  <c:v>Jan</c:v>
                </c:pt>
                <c:pt idx="29">
                  <c:v>Mar</c:v>
                </c:pt>
                <c:pt idx="30">
                  <c:v>Apr</c:v>
                </c:pt>
                <c:pt idx="31">
                  <c:v>Oct</c:v>
                </c:pt>
              </c:strCache>
            </c:strRef>
          </c:cat>
          <c:val>
            <c:numRef>
              <c:f>Sheet7!$B$5:$B$36</c:f>
              <c:numCache>
                <c:formatCode>General</c:formatCode>
                <c:ptCount val="32"/>
                <c:pt idx="0">
                  <c:v>4.0</c:v>
                </c:pt>
                <c:pt idx="1">
                  <c:v>11.0</c:v>
                </c:pt>
                <c:pt idx="2">
                  <c:v>18.0</c:v>
                </c:pt>
                <c:pt idx="3">
                  <c:v>24.0</c:v>
                </c:pt>
                <c:pt idx="4">
                  <c:v>11.0</c:v>
                </c:pt>
                <c:pt idx="5">
                  <c:v>1.0</c:v>
                </c:pt>
                <c:pt idx="6">
                  <c:v>2.0</c:v>
                </c:pt>
                <c:pt idx="7">
                  <c:v>1.0</c:v>
                </c:pt>
                <c:pt idx="8">
                  <c:v>5.0</c:v>
                </c:pt>
                <c:pt idx="9">
                  <c:v>17.0</c:v>
                </c:pt>
                <c:pt idx="10">
                  <c:v>13.0</c:v>
                </c:pt>
                <c:pt idx="12">
                  <c:v>2.0</c:v>
                </c:pt>
                <c:pt idx="13">
                  <c:v>8.0</c:v>
                </c:pt>
                <c:pt idx="14">
                  <c:v>15.0</c:v>
                </c:pt>
                <c:pt idx="15">
                  <c:v>4.0</c:v>
                </c:pt>
                <c:pt idx="16">
                  <c:v>1.0</c:v>
                </c:pt>
                <c:pt idx="17">
                  <c:v>1.0</c:v>
                </c:pt>
                <c:pt idx="18">
                  <c:v>6.0</c:v>
                </c:pt>
                <c:pt idx="19">
                  <c:v>3.0</c:v>
                </c:pt>
                <c:pt idx="21">
                  <c:v>2.0</c:v>
                </c:pt>
                <c:pt idx="22">
                  <c:v>8.0</c:v>
                </c:pt>
                <c:pt idx="23">
                  <c:v>6.0</c:v>
                </c:pt>
                <c:pt idx="24">
                  <c:v>6.0</c:v>
                </c:pt>
                <c:pt idx="25">
                  <c:v>8.0</c:v>
                </c:pt>
                <c:pt idx="26">
                  <c:v>3.0</c:v>
                </c:pt>
                <c:pt idx="28">
                  <c:v>2.0</c:v>
                </c:pt>
                <c:pt idx="29">
                  <c:v>4.0</c:v>
                </c:pt>
                <c:pt idx="30">
                  <c:v>2.0</c:v>
                </c:pt>
                <c:pt idx="31">
                  <c:v>2.0</c:v>
                </c:pt>
              </c:numCache>
            </c:numRef>
          </c:val>
        </c:ser>
        <c:dLbls>
          <c:showLegendKey val="0"/>
          <c:showVal val="0"/>
          <c:showCatName val="0"/>
          <c:showSerName val="0"/>
          <c:showPercent val="0"/>
          <c:showBubbleSize val="0"/>
        </c:dLbls>
        <c:gapWidth val="100"/>
        <c:overlap val="-24"/>
        <c:axId val="2106458464"/>
        <c:axId val="2106476384"/>
      </c:barChart>
      <c:catAx>
        <c:axId val="210645846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6476384"/>
        <c:crosses val="autoZero"/>
        <c:auto val="1"/>
        <c:lblAlgn val="ctr"/>
        <c:lblOffset val="100"/>
        <c:noMultiLvlLbl val="0"/>
      </c:catAx>
      <c:valAx>
        <c:axId val="2106476384"/>
        <c:scaling>
          <c:orientation val="minMax"/>
          <c:max val="45.0"/>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6458464"/>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[street condition.xlsx]Sheet2!PivotTable2</c:name>
    <c:fmtId val="-1"/>
  </c:pivotSource>
  <c:chart>
    <c:autoTitleDeleted val="0"/>
    <c:pivotFmts>
      <c:pivotFmt>
        <c:idx val="0"/>
        <c:marker>
          <c:symbol val="none"/>
        </c:marker>
        <c:dLbl>
          <c:idx val="0"/>
          <c:spPr/>
          <c:txPr>
            <a:bodyPr/>
            <a:lstStyle/>
            <a:p>
              <a:pPr>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marker>
          <c:symbol val="none"/>
        </c:marker>
        <c:dLbl>
          <c:idx val="0"/>
          <c:spPr/>
          <c:txPr>
            <a:bodyPr/>
            <a:lstStyle/>
            <a:p>
              <a:pPr>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marker>
          <c:symbol val="none"/>
        </c:marker>
      </c:pivotFmt>
      <c:pivotFmt>
        <c:idx val="3"/>
        <c:marker>
          <c:symbol val="none"/>
        </c:marker>
        <c:dLbl>
          <c:idx val="0"/>
          <c:spPr/>
          <c:txPr>
            <a:bodyPr/>
            <a:lstStyle/>
            <a:p>
              <a:pPr>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marker>
          <c:symbol val="none"/>
        </c:marker>
        <c:dLbl>
          <c:idx val="0"/>
          <c:spPr/>
          <c:txPr>
            <a:bodyPr/>
            <a:lstStyle/>
            <a:p>
              <a:pPr>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marker>
          <c:symbol val="none"/>
        </c:marker>
        <c:dLbl>
          <c:idx val="0"/>
          <c:spPr/>
          <c:txPr>
            <a:bodyPr/>
            <a:lstStyle/>
            <a:p>
              <a:pPr>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marker>
          <c:symbol val="none"/>
        </c:marker>
        <c:dLbl>
          <c:idx val="0"/>
          <c:spPr/>
          <c:txPr>
            <a:bodyPr/>
            <a:lstStyle/>
            <a:p>
              <a:pPr>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marker>
          <c:symbol val="none"/>
        </c:marker>
      </c:pivotFmt>
      <c:pivotFmt>
        <c:idx val="8"/>
        <c:marker>
          <c:symbol val="none"/>
        </c:marker>
        <c:dLbl>
          <c:idx val="0"/>
          <c:spPr/>
          <c:txPr>
            <a:bodyPr/>
            <a:lstStyle/>
            <a:p>
              <a:pPr>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marker>
          <c:symbol val="none"/>
        </c:marker>
        <c:dLbl>
          <c:idx val="0"/>
          <c:spPr/>
          <c:txPr>
            <a:bodyPr/>
            <a:lstStyle/>
            <a:p>
              <a:pPr>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0860717410323709"/>
          <c:y val="0.0514005540974045"/>
          <c:w val="0.586318460192476"/>
          <c:h val="0.832619568387285"/>
        </c:manualLayout>
      </c:layout>
      <c:barChart>
        <c:barDir val="col"/>
        <c:grouping val="clustered"/>
        <c:varyColors val="0"/>
        <c:ser>
          <c:idx val="0"/>
          <c:order val="0"/>
          <c:tx>
            <c:strRef>
              <c:f>Sheet2!$B$3:$B$4</c:f>
              <c:strCache>
                <c:ptCount val="1"/>
                <c:pt idx="0">
                  <c:v>Cave-in</c:v>
                </c:pt>
              </c:strCache>
            </c:strRef>
          </c:tx>
          <c:invertIfNegative val="0"/>
          <c:dLbls>
            <c:spPr>
              <a:noFill/>
              <a:ln>
                <a:noFill/>
              </a:ln>
              <a:effectLst/>
            </c:spPr>
            <c:txPr>
              <a:bodyPr/>
              <a:lstStyle/>
              <a:p>
                <a:pPr>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Sheet2!$A$5:$A$9</c:f>
              <c:strCache>
                <c:ptCount val="4"/>
                <c:pt idx="0">
                  <c:v>2012</c:v>
                </c:pt>
                <c:pt idx="1">
                  <c:v>2013</c:v>
                </c:pt>
                <c:pt idx="2">
                  <c:v>2014</c:v>
                </c:pt>
                <c:pt idx="3">
                  <c:v>2015</c:v>
                </c:pt>
              </c:strCache>
            </c:strRef>
          </c:cat>
          <c:val>
            <c:numRef>
              <c:f>Sheet2!$B$5:$B$9</c:f>
              <c:numCache>
                <c:formatCode>General</c:formatCode>
                <c:ptCount val="4"/>
                <c:pt idx="0">
                  <c:v>67.0</c:v>
                </c:pt>
                <c:pt idx="1">
                  <c:v>50.0</c:v>
                </c:pt>
                <c:pt idx="2">
                  <c:v>73.0</c:v>
                </c:pt>
                <c:pt idx="3">
                  <c:v>51.0</c:v>
                </c:pt>
              </c:numCache>
            </c:numRef>
          </c:val>
        </c:ser>
        <c:ser>
          <c:idx val="1"/>
          <c:order val="1"/>
          <c:tx>
            <c:strRef>
              <c:f>Sheet2!$C$3:$C$4</c:f>
              <c:strCache>
                <c:ptCount val="1"/>
                <c:pt idx="0">
                  <c:v>Failed Street Repair</c:v>
                </c:pt>
              </c:strCache>
            </c:strRef>
          </c:tx>
          <c:invertIfNegative val="0"/>
          <c:dLbls>
            <c:spPr>
              <a:noFill/>
              <a:ln>
                <a:noFill/>
              </a:ln>
              <a:effectLst/>
            </c:spPr>
            <c:txPr>
              <a:bodyPr/>
              <a:lstStyle/>
              <a:p>
                <a:pPr>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Sheet2!$A$5:$A$9</c:f>
              <c:strCache>
                <c:ptCount val="4"/>
                <c:pt idx="0">
                  <c:v>2012</c:v>
                </c:pt>
                <c:pt idx="1">
                  <c:v>2013</c:v>
                </c:pt>
                <c:pt idx="2">
                  <c:v>2014</c:v>
                </c:pt>
                <c:pt idx="3">
                  <c:v>2015</c:v>
                </c:pt>
              </c:strCache>
            </c:strRef>
          </c:cat>
          <c:val>
            <c:numRef>
              <c:f>Sheet2!$C$5:$C$9</c:f>
              <c:numCache>
                <c:formatCode>General</c:formatCode>
                <c:ptCount val="4"/>
                <c:pt idx="0">
                  <c:v>52.0</c:v>
                </c:pt>
                <c:pt idx="1">
                  <c:v>34.0</c:v>
                </c:pt>
                <c:pt idx="2">
                  <c:v>30.0</c:v>
                </c:pt>
                <c:pt idx="3">
                  <c:v>23.0</c:v>
                </c:pt>
              </c:numCache>
            </c:numRef>
          </c:val>
        </c:ser>
        <c:ser>
          <c:idx val="2"/>
          <c:order val="2"/>
          <c:tx>
            <c:strRef>
              <c:f>Sheet2!$D$3:$D$4</c:f>
              <c:strCache>
                <c:ptCount val="1"/>
                <c:pt idx="0">
                  <c:v>Hummock</c:v>
                </c:pt>
              </c:strCache>
            </c:strRef>
          </c:tx>
          <c:invertIfNegative val="0"/>
          <c:cat>
            <c:strRef>
              <c:f>Sheet2!$A$5:$A$9</c:f>
              <c:strCache>
                <c:ptCount val="4"/>
                <c:pt idx="0">
                  <c:v>2012</c:v>
                </c:pt>
                <c:pt idx="1">
                  <c:v>2013</c:v>
                </c:pt>
                <c:pt idx="2">
                  <c:v>2014</c:v>
                </c:pt>
                <c:pt idx="3">
                  <c:v>2015</c:v>
                </c:pt>
              </c:strCache>
            </c:strRef>
          </c:cat>
          <c:val>
            <c:numRef>
              <c:f>Sheet2!$D$5:$D$9</c:f>
              <c:numCache>
                <c:formatCode>General</c:formatCode>
                <c:ptCount val="4"/>
                <c:pt idx="2">
                  <c:v>3.0</c:v>
                </c:pt>
              </c:numCache>
            </c:numRef>
          </c:val>
        </c:ser>
        <c:ser>
          <c:idx val="3"/>
          <c:order val="3"/>
          <c:tx>
            <c:strRef>
              <c:f>Sheet2!$E$3:$E$4</c:f>
              <c:strCache>
                <c:ptCount val="1"/>
                <c:pt idx="0">
                  <c:v>Pothole</c:v>
                </c:pt>
              </c:strCache>
            </c:strRef>
          </c:tx>
          <c:invertIfNegative val="0"/>
          <c:dLbls>
            <c:spPr>
              <a:noFill/>
              <a:ln>
                <a:noFill/>
              </a:ln>
              <a:effectLst/>
            </c:spPr>
            <c:txPr>
              <a:bodyPr/>
              <a:lstStyle/>
              <a:p>
                <a:pPr>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Sheet2!$A$5:$A$9</c:f>
              <c:strCache>
                <c:ptCount val="4"/>
                <c:pt idx="0">
                  <c:v>2012</c:v>
                </c:pt>
                <c:pt idx="1">
                  <c:v>2013</c:v>
                </c:pt>
                <c:pt idx="2">
                  <c:v>2014</c:v>
                </c:pt>
                <c:pt idx="3">
                  <c:v>2015</c:v>
                </c:pt>
              </c:strCache>
            </c:strRef>
          </c:cat>
          <c:val>
            <c:numRef>
              <c:f>Sheet2!$E$5:$E$9</c:f>
              <c:numCache>
                <c:formatCode>General</c:formatCode>
                <c:ptCount val="4"/>
                <c:pt idx="2">
                  <c:v>235.0</c:v>
                </c:pt>
                <c:pt idx="3">
                  <c:v>435.0</c:v>
                </c:pt>
              </c:numCache>
            </c:numRef>
          </c:val>
        </c:ser>
        <c:ser>
          <c:idx val="4"/>
          <c:order val="4"/>
          <c:tx>
            <c:strRef>
              <c:f>Sheet2!$F$3:$F$4</c:f>
              <c:strCache>
                <c:ptCount val="1"/>
                <c:pt idx="0">
                  <c:v>Rough, Pitted or Cracked Roads</c:v>
                </c:pt>
              </c:strCache>
            </c:strRef>
          </c:tx>
          <c:invertIfNegative val="0"/>
          <c:dLbls>
            <c:spPr>
              <a:noFill/>
              <a:ln>
                <a:noFill/>
              </a:ln>
              <a:effectLst/>
            </c:spPr>
            <c:txPr>
              <a:bodyPr/>
              <a:lstStyle/>
              <a:p>
                <a:pPr>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Sheet2!$A$5:$A$9</c:f>
              <c:strCache>
                <c:ptCount val="4"/>
                <c:pt idx="0">
                  <c:v>2012</c:v>
                </c:pt>
                <c:pt idx="1">
                  <c:v>2013</c:v>
                </c:pt>
                <c:pt idx="2">
                  <c:v>2014</c:v>
                </c:pt>
                <c:pt idx="3">
                  <c:v>2015</c:v>
                </c:pt>
              </c:strCache>
            </c:strRef>
          </c:cat>
          <c:val>
            <c:numRef>
              <c:f>Sheet2!$F$5:$F$9</c:f>
              <c:numCache>
                <c:formatCode>General</c:formatCode>
                <c:ptCount val="4"/>
                <c:pt idx="0">
                  <c:v>40.0</c:v>
                </c:pt>
                <c:pt idx="1">
                  <c:v>16.0</c:v>
                </c:pt>
                <c:pt idx="2">
                  <c:v>18.0</c:v>
                </c:pt>
                <c:pt idx="3">
                  <c:v>24.0</c:v>
                </c:pt>
              </c:numCache>
            </c:numRef>
          </c:val>
        </c:ser>
        <c:dLbls>
          <c:showLegendKey val="0"/>
          <c:showVal val="0"/>
          <c:showCatName val="0"/>
          <c:showSerName val="0"/>
          <c:showPercent val="0"/>
          <c:showBubbleSize val="0"/>
        </c:dLbls>
        <c:gapWidth val="150"/>
        <c:axId val="-2085063216"/>
        <c:axId val="-2088668848"/>
      </c:barChart>
      <c:catAx>
        <c:axId val="-2085063216"/>
        <c:scaling>
          <c:orientation val="minMax"/>
        </c:scaling>
        <c:delete val="0"/>
        <c:axPos val="b"/>
        <c:numFmt formatCode="General" sourceLinked="0"/>
        <c:majorTickMark val="out"/>
        <c:minorTickMark val="none"/>
        <c:tickLblPos val="nextTo"/>
        <c:crossAx val="-2088668848"/>
        <c:crosses val="autoZero"/>
        <c:auto val="1"/>
        <c:lblAlgn val="ctr"/>
        <c:lblOffset val="100"/>
        <c:noMultiLvlLbl val="0"/>
      </c:catAx>
      <c:valAx>
        <c:axId val="-2088668848"/>
        <c:scaling>
          <c:orientation val="minMax"/>
        </c:scaling>
        <c:delete val="0"/>
        <c:axPos val="l"/>
        <c:numFmt formatCode="General" sourceLinked="1"/>
        <c:majorTickMark val="out"/>
        <c:minorTickMark val="none"/>
        <c:tickLblPos val="nextTo"/>
        <c:crossAx val="-2085063216"/>
        <c:crosses val="autoZero"/>
        <c:crossBetween val="between"/>
      </c:valAx>
    </c:plotArea>
    <c:legend>
      <c:legendPos val="r"/>
      <c:layout>
        <c:manualLayout>
          <c:xMode val="edge"/>
          <c:yMode val="edge"/>
          <c:x val="0.700167979002624"/>
          <c:y val="0.150858486439195"/>
          <c:w val="0.283165354330709"/>
          <c:h val="0.698283027121609"/>
        </c:manualLayout>
      </c:layout>
      <c:overlay val="0"/>
    </c:legend>
    <c:plotVisOnly val="1"/>
    <c:dispBlanksAs val="gap"/>
    <c:showDLblsOverMax val="0"/>
  </c:chart>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Pothole</a:t>
            </a:r>
            <a:r>
              <a:rPr lang="en-US" baseline="0"/>
              <a:t> Complaints by Month</a:t>
            </a:r>
            <a:endParaRPr lang="en-US"/>
          </a:p>
        </c:rich>
      </c:tx>
      <c:layout>
        <c:manualLayout>
          <c:xMode val="edge"/>
          <c:yMode val="edge"/>
          <c:x val="0.114909667541557"/>
          <c:y val="0.0370370370370371"/>
        </c:manualLayout>
      </c:layout>
      <c:overlay val="0"/>
    </c:title>
    <c:autoTitleDeleted val="0"/>
    <c:plotArea>
      <c:layout/>
      <c:barChart>
        <c:barDir val="col"/>
        <c:grouping val="clustered"/>
        <c:varyColors val="0"/>
        <c:ser>
          <c:idx val="0"/>
          <c:order val="0"/>
          <c:tx>
            <c:strRef>
              <c:f>'311_Service_Requests_from_2010_'!$B$1</c:f>
              <c:strCache>
                <c:ptCount val="1"/>
                <c:pt idx="0">
                  <c:v>Unique Key</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'311_Service_Requests_from_2010_'!$A$2:$A$20</c:f>
              <c:numCache>
                <c:formatCode>m/d/yyyy\ h:mm</c:formatCode>
                <c:ptCount val="19"/>
                <c:pt idx="0">
                  <c:v>41791.0</c:v>
                </c:pt>
                <c:pt idx="1">
                  <c:v>41883.0</c:v>
                </c:pt>
                <c:pt idx="2">
                  <c:v>41944.0</c:v>
                </c:pt>
                <c:pt idx="3">
                  <c:v>41974.0</c:v>
                </c:pt>
                <c:pt idx="4">
                  <c:v>42005.0</c:v>
                </c:pt>
                <c:pt idx="5">
                  <c:v>42036.0</c:v>
                </c:pt>
                <c:pt idx="6">
                  <c:v>42064.0</c:v>
                </c:pt>
                <c:pt idx="7">
                  <c:v>42095.0</c:v>
                </c:pt>
                <c:pt idx="8">
                  <c:v>41821.0</c:v>
                </c:pt>
                <c:pt idx="9">
                  <c:v>41852.0</c:v>
                </c:pt>
                <c:pt idx="10">
                  <c:v>41913.0</c:v>
                </c:pt>
                <c:pt idx="11">
                  <c:v>42125.0</c:v>
                </c:pt>
                <c:pt idx="12">
                  <c:v>42156.0</c:v>
                </c:pt>
                <c:pt idx="13">
                  <c:v>42186.0</c:v>
                </c:pt>
                <c:pt idx="14">
                  <c:v>42217.0</c:v>
                </c:pt>
                <c:pt idx="15">
                  <c:v>42248.0</c:v>
                </c:pt>
                <c:pt idx="16">
                  <c:v>42278.0</c:v>
                </c:pt>
                <c:pt idx="17">
                  <c:v>42309.0</c:v>
                </c:pt>
                <c:pt idx="18">
                  <c:v>42339.0</c:v>
                </c:pt>
              </c:numCache>
            </c:numRef>
          </c:cat>
          <c:val>
            <c:numRef>
              <c:f>'311_Service_Requests_from_2010_'!$B$2:$B$20</c:f>
              <c:numCache>
                <c:formatCode>General</c:formatCode>
                <c:ptCount val="19"/>
                <c:pt idx="0">
                  <c:v>67.0</c:v>
                </c:pt>
                <c:pt idx="1">
                  <c:v>34.0</c:v>
                </c:pt>
                <c:pt idx="2">
                  <c:v>31.0</c:v>
                </c:pt>
                <c:pt idx="3">
                  <c:v>22.0</c:v>
                </c:pt>
                <c:pt idx="4">
                  <c:v>43.0</c:v>
                </c:pt>
                <c:pt idx="5">
                  <c:v>40.0</c:v>
                </c:pt>
                <c:pt idx="6">
                  <c:v>114.0</c:v>
                </c:pt>
                <c:pt idx="7">
                  <c:v>67.0</c:v>
                </c:pt>
                <c:pt idx="8">
                  <c:v>27.0</c:v>
                </c:pt>
                <c:pt idx="9">
                  <c:v>33.0</c:v>
                </c:pt>
                <c:pt idx="10">
                  <c:v>21.0</c:v>
                </c:pt>
                <c:pt idx="11">
                  <c:v>38.0</c:v>
                </c:pt>
                <c:pt idx="12">
                  <c:v>34.0</c:v>
                </c:pt>
                <c:pt idx="13">
                  <c:v>15.0</c:v>
                </c:pt>
                <c:pt idx="14">
                  <c:v>34.0</c:v>
                </c:pt>
                <c:pt idx="15">
                  <c:v>12.0</c:v>
                </c:pt>
                <c:pt idx="16">
                  <c:v>13.0</c:v>
                </c:pt>
                <c:pt idx="17">
                  <c:v>21.0</c:v>
                </c:pt>
                <c:pt idx="18">
                  <c:v>4.0</c:v>
                </c:pt>
              </c:numCache>
            </c:numRef>
          </c:val>
        </c:ser>
        <c:dLbls>
          <c:showLegendKey val="0"/>
          <c:showVal val="0"/>
          <c:showCatName val="0"/>
          <c:showSerName val="0"/>
          <c:showPercent val="0"/>
          <c:showBubbleSize val="0"/>
        </c:dLbls>
        <c:gapWidth val="150"/>
        <c:axId val="-2084971184"/>
        <c:axId val="-2084707776"/>
      </c:barChart>
      <c:dateAx>
        <c:axId val="-2084971184"/>
        <c:scaling>
          <c:orientation val="minMax"/>
        </c:scaling>
        <c:delete val="0"/>
        <c:axPos val="b"/>
        <c:numFmt formatCode="m/d/yyyy\ h:mm" sourceLinked="1"/>
        <c:majorTickMark val="out"/>
        <c:minorTickMark val="none"/>
        <c:tickLblPos val="nextTo"/>
        <c:crossAx val="-2084707776"/>
        <c:crosses val="autoZero"/>
        <c:auto val="1"/>
        <c:lblOffset val="100"/>
        <c:baseTimeUnit val="months"/>
      </c:dateAx>
      <c:valAx>
        <c:axId val="-2084707776"/>
        <c:scaling>
          <c:orientation val="minMax"/>
        </c:scaling>
        <c:delete val="0"/>
        <c:axPos val="l"/>
        <c:majorGridlines>
          <c:spPr>
            <a:ln>
              <a:solidFill>
                <a:schemeClr val="bg1"/>
              </a:solidFill>
            </a:ln>
            <a:effectLst>
              <a:outerShdw blurRad="50800" dist="50800" dir="5400000" algn="ctr" rotWithShape="0">
                <a:schemeClr val="bg1"/>
              </a:outerShdw>
            </a:effectLst>
          </c:spPr>
        </c:majorGridlines>
        <c:numFmt formatCode="General" sourceLinked="1"/>
        <c:majorTickMark val="out"/>
        <c:minorTickMark val="none"/>
        <c:tickLblPos val="nextTo"/>
        <c:crossAx val="-2084971184"/>
        <c:crosses val="autoZero"/>
        <c:crossBetween val="between"/>
      </c:valAx>
    </c:plotArea>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sz="2000" b="1"/>
              <a:t>Broken Muni Meter Complaints by Year</a:t>
            </a:r>
          </a:p>
        </c:rich>
      </c:tx>
      <c:layout>
        <c:manualLayout>
          <c:xMode val="edge"/>
          <c:yMode val="edge"/>
          <c:x val="0.281701502561309"/>
          <c:y val="0.00747809935346782"/>
        </c:manualLayout>
      </c:layout>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00591523780032"/>
          <c:y val="0.0997800969481818"/>
          <c:w val="0.883058958184152"/>
          <c:h val="0.77698299374207"/>
        </c:manualLayout>
      </c:layout>
      <c:lineChart>
        <c:grouping val="standard"/>
        <c:varyColors val="0"/>
        <c:ser>
          <c:idx val="0"/>
          <c:order val="0"/>
          <c:spPr>
            <a:ln w="28575" cap="rnd">
              <a:solidFill>
                <a:schemeClr val="accent1"/>
              </a:solidFill>
              <a:round/>
            </a:ln>
            <a:effectLst/>
          </c:spPr>
          <c:marker>
            <c:symbol val="none"/>
          </c:marker>
          <c:dLbls>
            <c:dLbl>
              <c:idx val="0"/>
              <c:layout>
                <c:manualLayout>
                  <c:x val="-2.51791010312415E-17"/>
                  <c:y val="-0.0154340224187422"/>
                </c:manualLayout>
              </c:layout>
              <c:showLegendKey val="0"/>
              <c:showVal val="1"/>
              <c:showCatName val="0"/>
              <c:showSerName val="0"/>
              <c:showPercent val="0"/>
              <c:showBubbleSize val="0"/>
              <c:extLst>
                <c:ext xmlns:c15="http://schemas.microsoft.com/office/drawing/2012/chart" uri="{CE6537A1-D6FC-4f65-9D91-7224C49458BB}">
                  <c15:layout/>
                </c:ext>
              </c:extLst>
            </c:dLbl>
            <c:dLbl>
              <c:idx val="1"/>
              <c:layout>
                <c:manualLayout>
                  <c:x val="0.00137342137649265"/>
                  <c:y val="0.022048603455346"/>
                </c:manualLayout>
              </c:layou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Sheet1!$A$4:$A$9</c:f>
              <c:strCache>
                <c:ptCount val="6"/>
                <c:pt idx="0">
                  <c:v>2010</c:v>
                </c:pt>
                <c:pt idx="1">
                  <c:v>2011</c:v>
                </c:pt>
                <c:pt idx="2">
                  <c:v>2012</c:v>
                </c:pt>
                <c:pt idx="3">
                  <c:v>2013</c:v>
                </c:pt>
                <c:pt idx="4">
                  <c:v>2014</c:v>
                </c:pt>
                <c:pt idx="5">
                  <c:v>2015</c:v>
                </c:pt>
              </c:strCache>
            </c:strRef>
          </c:cat>
          <c:val>
            <c:numRef>
              <c:f>Sheet1!$B$4:$B$9</c:f>
              <c:numCache>
                <c:formatCode>General</c:formatCode>
                <c:ptCount val="6"/>
                <c:pt idx="0">
                  <c:v>3193.0</c:v>
                </c:pt>
                <c:pt idx="1">
                  <c:v>2979.0</c:v>
                </c:pt>
                <c:pt idx="2">
                  <c:v>3228.0</c:v>
                </c:pt>
                <c:pt idx="3">
                  <c:v>4131.0</c:v>
                </c:pt>
                <c:pt idx="4">
                  <c:v>2373.0</c:v>
                </c:pt>
                <c:pt idx="5">
                  <c:v>1585.0</c:v>
                </c:pt>
              </c:numCache>
            </c:numRef>
          </c:val>
          <c:smooth val="0"/>
        </c:ser>
        <c:dLbls>
          <c:showLegendKey val="0"/>
          <c:showVal val="0"/>
          <c:showCatName val="0"/>
          <c:showSerName val="0"/>
          <c:showPercent val="0"/>
          <c:showBubbleSize val="0"/>
        </c:dLbls>
        <c:smooth val="0"/>
        <c:axId val="-2096911952"/>
        <c:axId val="-2096672560"/>
      </c:lineChart>
      <c:catAx>
        <c:axId val="-2096911952"/>
        <c:scaling>
          <c:orientation val="minMax"/>
        </c:scaling>
        <c:delete val="0"/>
        <c:axPos val="b"/>
        <c:title>
          <c:tx>
            <c:rich>
              <a:bodyPr rot="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r>
                  <a:rPr lang="en-US" sz="1800" b="1"/>
                  <a:t>Year</a:t>
                </a:r>
              </a:p>
            </c:rich>
          </c:tx>
          <c:layout>
            <c:manualLayout>
              <c:xMode val="edge"/>
              <c:yMode val="edge"/>
              <c:x val="0.497334395353276"/>
              <c:y val="0.931581989751281"/>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2096672560"/>
        <c:crosses val="autoZero"/>
        <c:auto val="1"/>
        <c:lblAlgn val="ctr"/>
        <c:lblOffset val="100"/>
        <c:noMultiLvlLbl val="0"/>
      </c:catAx>
      <c:valAx>
        <c:axId val="-20966725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US" sz="1600" b="1" dirty="0" smtClean="0"/>
                  <a:t>Number of Complaints</a:t>
                </a:r>
                <a:endParaRPr lang="en-US" sz="1600" b="1" dirty="0"/>
              </a:p>
            </c:rich>
          </c:tx>
          <c:layout>
            <c:manualLayout>
              <c:xMode val="edge"/>
              <c:yMode val="edge"/>
              <c:x val="0.00593471810089021"/>
              <c:y val="0.392208147894557"/>
            </c:manualLayout>
          </c:layout>
          <c:overlay val="0"/>
          <c:spPr>
            <a:noFill/>
            <a:ln>
              <a:noFill/>
            </a:ln>
            <a:effectLst/>
          </c:spPr>
          <c:txPr>
            <a:bodyPr rot="-54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20969119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1" i="0" u="none" strike="noStrike" kern="1200" spc="0" baseline="0">
                <a:solidFill>
                  <a:schemeClr val="tx1">
                    <a:lumMod val="65000"/>
                    <a:lumOff val="35000"/>
                  </a:schemeClr>
                </a:solidFill>
                <a:latin typeface="+mn-lt"/>
                <a:ea typeface="+mn-ea"/>
                <a:cs typeface="+mn-cs"/>
              </a:defRPr>
            </a:pPr>
            <a:r>
              <a:rPr lang="en-US" sz="2000" b="1"/>
              <a:t>Broken</a:t>
            </a:r>
            <a:r>
              <a:rPr lang="en-US" sz="2000" b="1" baseline="0"/>
              <a:t> Meter </a:t>
            </a:r>
            <a:r>
              <a:rPr lang="en-US" sz="2000" b="1"/>
              <a:t>Descriptors</a:t>
            </a:r>
            <a:r>
              <a:rPr lang="en-US" sz="2000" b="1" baseline="0"/>
              <a:t> by Year</a:t>
            </a:r>
            <a:endParaRPr lang="en-US" sz="2000" b="1"/>
          </a:p>
        </c:rich>
      </c:tx>
      <c:layout>
        <c:manualLayout>
          <c:xMode val="edge"/>
          <c:yMode val="edge"/>
          <c:x val="0.371470141576609"/>
          <c:y val="0.0151664993525129"/>
        </c:manualLayout>
      </c:layout>
      <c:overlay val="0"/>
      <c:spPr>
        <a:noFill/>
        <a:ln>
          <a:noFill/>
        </a:ln>
        <a:effectLst/>
      </c:spPr>
      <c:txPr>
        <a:bodyPr rot="0" spcFirstLastPara="1" vertOverflow="ellipsis" vert="horz" wrap="square" anchor="ctr" anchorCtr="1"/>
        <a:lstStyle/>
        <a:p>
          <a:pPr>
            <a:defRPr sz="20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805140985372667"/>
          <c:y val="0.0917858329072731"/>
          <c:w val="0.884733104548798"/>
          <c:h val="0.632560684411206"/>
        </c:manualLayout>
      </c:layout>
      <c:lineChart>
        <c:grouping val="standard"/>
        <c:varyColors val="0"/>
        <c:ser>
          <c:idx val="0"/>
          <c:order val="0"/>
          <c:tx>
            <c:strRef>
              <c:f>Sheet3!$F$17</c:f>
              <c:strCache>
                <c:ptCount val="1"/>
                <c:pt idx="0">
                  <c:v>2010</c:v>
                </c:pt>
              </c:strCache>
            </c:strRef>
          </c:tx>
          <c:spPr>
            <a:ln w="28575" cap="rnd">
              <a:solidFill>
                <a:schemeClr val="accent1"/>
              </a:solidFill>
              <a:round/>
            </a:ln>
            <a:effectLst/>
          </c:spPr>
          <c:marker>
            <c:symbol val="none"/>
          </c:marker>
          <c:cat>
            <c:strRef>
              <c:f>Sheet3!$E$18:$E$26</c:f>
              <c:strCache>
                <c:ptCount val="9"/>
                <c:pt idx="0">
                  <c:v>Coin or Card Did Not Register</c:v>
                </c:pt>
                <c:pt idx="1">
                  <c:v>Credit Card Stuck in Meter</c:v>
                </c:pt>
                <c:pt idx="2">
                  <c:v>Graffiti</c:v>
                </c:pt>
                <c:pt idx="3">
                  <c:v>Missing/Stump</c:v>
                </c:pt>
                <c:pt idx="4">
                  <c:v>No Receipt</c:v>
                </c:pt>
                <c:pt idx="5">
                  <c:v>Out of Order</c:v>
                </c:pt>
                <c:pt idx="6">
                  <c:v>Parking Card Stuck in Meter</c:v>
                </c:pt>
                <c:pt idx="7">
                  <c:v>Relocation of Muni Meter</c:v>
                </c:pt>
                <c:pt idx="8">
                  <c:v>Timer Defect - Fast/Fail</c:v>
                </c:pt>
              </c:strCache>
            </c:strRef>
          </c:cat>
          <c:val>
            <c:numRef>
              <c:f>Sheet3!$F$18:$F$26</c:f>
              <c:numCache>
                <c:formatCode>General</c:formatCode>
                <c:ptCount val="9"/>
                <c:pt idx="0">
                  <c:v>436.0</c:v>
                </c:pt>
                <c:pt idx="1">
                  <c:v>98.0</c:v>
                </c:pt>
                <c:pt idx="2">
                  <c:v>3.0</c:v>
                </c:pt>
                <c:pt idx="3">
                  <c:v>0.0</c:v>
                </c:pt>
                <c:pt idx="4">
                  <c:v>2374.0</c:v>
                </c:pt>
                <c:pt idx="5">
                  <c:v>165.0</c:v>
                </c:pt>
                <c:pt idx="6">
                  <c:v>64.0</c:v>
                </c:pt>
                <c:pt idx="7">
                  <c:v>0.0</c:v>
                </c:pt>
                <c:pt idx="8">
                  <c:v>50.0</c:v>
                </c:pt>
              </c:numCache>
            </c:numRef>
          </c:val>
          <c:smooth val="0"/>
        </c:ser>
        <c:ser>
          <c:idx val="1"/>
          <c:order val="1"/>
          <c:tx>
            <c:strRef>
              <c:f>Sheet3!$G$17</c:f>
              <c:strCache>
                <c:ptCount val="1"/>
                <c:pt idx="0">
                  <c:v>2011</c:v>
                </c:pt>
              </c:strCache>
            </c:strRef>
          </c:tx>
          <c:spPr>
            <a:ln w="28575" cap="rnd">
              <a:solidFill>
                <a:schemeClr val="accent2"/>
              </a:solidFill>
              <a:round/>
            </a:ln>
            <a:effectLst/>
          </c:spPr>
          <c:marker>
            <c:symbol val="none"/>
          </c:marker>
          <c:cat>
            <c:strRef>
              <c:f>Sheet3!$E$18:$E$26</c:f>
              <c:strCache>
                <c:ptCount val="9"/>
                <c:pt idx="0">
                  <c:v>Coin or Card Did Not Register</c:v>
                </c:pt>
                <c:pt idx="1">
                  <c:v>Credit Card Stuck in Meter</c:v>
                </c:pt>
                <c:pt idx="2">
                  <c:v>Graffiti</c:v>
                </c:pt>
                <c:pt idx="3">
                  <c:v>Missing/Stump</c:v>
                </c:pt>
                <c:pt idx="4">
                  <c:v>No Receipt</c:v>
                </c:pt>
                <c:pt idx="5">
                  <c:v>Out of Order</c:v>
                </c:pt>
                <c:pt idx="6">
                  <c:v>Parking Card Stuck in Meter</c:v>
                </c:pt>
                <c:pt idx="7">
                  <c:v>Relocation of Muni Meter</c:v>
                </c:pt>
                <c:pt idx="8">
                  <c:v>Timer Defect - Fast/Fail</c:v>
                </c:pt>
              </c:strCache>
            </c:strRef>
          </c:cat>
          <c:val>
            <c:numRef>
              <c:f>Sheet3!$G$18:$G$26</c:f>
              <c:numCache>
                <c:formatCode>General</c:formatCode>
                <c:ptCount val="9"/>
                <c:pt idx="0">
                  <c:v>399.0</c:v>
                </c:pt>
                <c:pt idx="1">
                  <c:v>108.0</c:v>
                </c:pt>
                <c:pt idx="2">
                  <c:v>0.0</c:v>
                </c:pt>
                <c:pt idx="3">
                  <c:v>3.0</c:v>
                </c:pt>
                <c:pt idx="4">
                  <c:v>2208.0</c:v>
                </c:pt>
                <c:pt idx="5">
                  <c:v>152.0</c:v>
                </c:pt>
                <c:pt idx="6">
                  <c:v>41.0</c:v>
                </c:pt>
                <c:pt idx="7">
                  <c:v>0.0</c:v>
                </c:pt>
                <c:pt idx="8">
                  <c:v>54.0</c:v>
                </c:pt>
              </c:numCache>
            </c:numRef>
          </c:val>
          <c:smooth val="0"/>
        </c:ser>
        <c:ser>
          <c:idx val="2"/>
          <c:order val="2"/>
          <c:tx>
            <c:strRef>
              <c:f>Sheet3!$H$17</c:f>
              <c:strCache>
                <c:ptCount val="1"/>
                <c:pt idx="0">
                  <c:v>2012</c:v>
                </c:pt>
              </c:strCache>
            </c:strRef>
          </c:tx>
          <c:spPr>
            <a:ln w="28575" cap="rnd">
              <a:solidFill>
                <a:schemeClr val="accent3"/>
              </a:solidFill>
              <a:round/>
            </a:ln>
            <a:effectLst/>
          </c:spPr>
          <c:marker>
            <c:symbol val="none"/>
          </c:marker>
          <c:cat>
            <c:strRef>
              <c:f>Sheet3!$E$18:$E$26</c:f>
              <c:strCache>
                <c:ptCount val="9"/>
                <c:pt idx="0">
                  <c:v>Coin or Card Did Not Register</c:v>
                </c:pt>
                <c:pt idx="1">
                  <c:v>Credit Card Stuck in Meter</c:v>
                </c:pt>
                <c:pt idx="2">
                  <c:v>Graffiti</c:v>
                </c:pt>
                <c:pt idx="3">
                  <c:v>Missing/Stump</c:v>
                </c:pt>
                <c:pt idx="4">
                  <c:v>No Receipt</c:v>
                </c:pt>
                <c:pt idx="5">
                  <c:v>Out of Order</c:v>
                </c:pt>
                <c:pt idx="6">
                  <c:v>Parking Card Stuck in Meter</c:v>
                </c:pt>
                <c:pt idx="7">
                  <c:v>Relocation of Muni Meter</c:v>
                </c:pt>
                <c:pt idx="8">
                  <c:v>Timer Defect - Fast/Fail</c:v>
                </c:pt>
              </c:strCache>
            </c:strRef>
          </c:cat>
          <c:val>
            <c:numRef>
              <c:f>Sheet3!$H$18:$H$26</c:f>
              <c:numCache>
                <c:formatCode>General</c:formatCode>
                <c:ptCount val="9"/>
                <c:pt idx="0">
                  <c:v>665.0</c:v>
                </c:pt>
                <c:pt idx="1">
                  <c:v>126.0</c:v>
                </c:pt>
                <c:pt idx="2">
                  <c:v>4.0</c:v>
                </c:pt>
                <c:pt idx="3">
                  <c:v>6.0</c:v>
                </c:pt>
                <c:pt idx="4">
                  <c:v>2029.0</c:v>
                </c:pt>
                <c:pt idx="5">
                  <c:v>277.0</c:v>
                </c:pt>
                <c:pt idx="6">
                  <c:v>28.0</c:v>
                </c:pt>
                <c:pt idx="7">
                  <c:v>0.0</c:v>
                </c:pt>
                <c:pt idx="8">
                  <c:v>77.0</c:v>
                </c:pt>
              </c:numCache>
            </c:numRef>
          </c:val>
          <c:smooth val="0"/>
        </c:ser>
        <c:ser>
          <c:idx val="3"/>
          <c:order val="3"/>
          <c:tx>
            <c:strRef>
              <c:f>Sheet3!$I$17</c:f>
              <c:strCache>
                <c:ptCount val="1"/>
                <c:pt idx="0">
                  <c:v>2013</c:v>
                </c:pt>
              </c:strCache>
            </c:strRef>
          </c:tx>
          <c:spPr>
            <a:ln w="28575" cap="rnd">
              <a:solidFill>
                <a:schemeClr val="accent4"/>
              </a:solidFill>
              <a:round/>
            </a:ln>
            <a:effectLst/>
          </c:spPr>
          <c:marker>
            <c:symbol val="none"/>
          </c:marker>
          <c:dLbls>
            <c:dLbl>
              <c:idx val="1"/>
              <c:layout>
                <c:manualLayout>
                  <c:x val="-0.00105311357589441"/>
                  <c:y val="-0.00771294249971"/>
                </c:manualLayout>
              </c:layout>
              <c:showLegendKey val="0"/>
              <c:showVal val="1"/>
              <c:showCatName val="0"/>
              <c:showSerName val="0"/>
              <c:showPercent val="0"/>
              <c:showBubbleSize val="0"/>
              <c:extLst>
                <c:ext xmlns:c15="http://schemas.microsoft.com/office/drawing/2012/chart" uri="{CE6537A1-D6FC-4f65-9D91-7224C49458BB}">
                  <c15:layout/>
                </c:ext>
              </c:extLst>
            </c:dLbl>
            <c:dLbl>
              <c:idx val="2"/>
              <c:layout>
                <c:manualLayout>
                  <c:x val="-0.0152038700760193"/>
                  <c:y val="-0.0288461538461538"/>
                </c:manualLayout>
              </c:layout>
              <c:showLegendKey val="0"/>
              <c:showVal val="1"/>
              <c:showCatName val="0"/>
              <c:showSerName val="0"/>
              <c:showPercent val="0"/>
              <c:showBubbleSize val="0"/>
              <c:extLst>
                <c:ext xmlns:c15="http://schemas.microsoft.com/office/drawing/2012/chart" uri="{CE6537A1-D6FC-4f65-9D91-7224C49458BB}">
                  <c15:layout/>
                </c:ext>
              </c:extLst>
            </c:dLbl>
            <c:dLbl>
              <c:idx val="6"/>
              <c:layout>
                <c:manualLayout>
                  <c:x val="-1.01357962944292E-16"/>
                  <c:y val="-0.0312500000000001"/>
                </c:manualLayout>
              </c:layout>
              <c:showLegendKey val="0"/>
              <c:showVal val="1"/>
              <c:showCatName val="0"/>
              <c:showSerName val="0"/>
              <c:showPercent val="0"/>
              <c:showBubbleSize val="0"/>
              <c:extLst>
                <c:ext xmlns:c15="http://schemas.microsoft.com/office/drawing/2012/chart" uri="{CE6537A1-D6FC-4f65-9D91-7224C49458BB}">
                  <c15:layout/>
                </c:ext>
              </c:extLst>
            </c:dLbl>
            <c:dLbl>
              <c:idx val="7"/>
              <c:layout>
                <c:manualLayout>
                  <c:x val="-0.00414651002073265"/>
                  <c:y val="-0.0408653846153845"/>
                </c:manualLayout>
              </c:layou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Sheet3!$E$18:$E$26</c:f>
              <c:strCache>
                <c:ptCount val="9"/>
                <c:pt idx="0">
                  <c:v>Coin or Card Did Not Register</c:v>
                </c:pt>
                <c:pt idx="1">
                  <c:v>Credit Card Stuck in Meter</c:v>
                </c:pt>
                <c:pt idx="2">
                  <c:v>Graffiti</c:v>
                </c:pt>
                <c:pt idx="3">
                  <c:v>Missing/Stump</c:v>
                </c:pt>
                <c:pt idx="4">
                  <c:v>No Receipt</c:v>
                </c:pt>
                <c:pt idx="5">
                  <c:v>Out of Order</c:v>
                </c:pt>
                <c:pt idx="6">
                  <c:v>Parking Card Stuck in Meter</c:v>
                </c:pt>
                <c:pt idx="7">
                  <c:v>Relocation of Muni Meter</c:v>
                </c:pt>
                <c:pt idx="8">
                  <c:v>Timer Defect - Fast/Fail</c:v>
                </c:pt>
              </c:strCache>
            </c:strRef>
          </c:cat>
          <c:val>
            <c:numRef>
              <c:f>Sheet3!$I$18:$I$26</c:f>
              <c:numCache>
                <c:formatCode>General</c:formatCode>
                <c:ptCount val="9"/>
                <c:pt idx="0">
                  <c:v>882.0</c:v>
                </c:pt>
                <c:pt idx="1">
                  <c:v>194.0</c:v>
                </c:pt>
                <c:pt idx="2">
                  <c:v>4.0</c:v>
                </c:pt>
                <c:pt idx="3">
                  <c:v>14.0</c:v>
                </c:pt>
                <c:pt idx="4">
                  <c:v>2320.0</c:v>
                </c:pt>
                <c:pt idx="5">
                  <c:v>428.0</c:v>
                </c:pt>
                <c:pt idx="6">
                  <c:v>52.0</c:v>
                </c:pt>
                <c:pt idx="7">
                  <c:v>1.0</c:v>
                </c:pt>
                <c:pt idx="8">
                  <c:v>228.0</c:v>
                </c:pt>
              </c:numCache>
            </c:numRef>
          </c:val>
          <c:smooth val="0"/>
        </c:ser>
        <c:ser>
          <c:idx val="4"/>
          <c:order val="4"/>
          <c:tx>
            <c:strRef>
              <c:f>Sheet3!$J$17</c:f>
              <c:strCache>
                <c:ptCount val="1"/>
                <c:pt idx="0">
                  <c:v>2014</c:v>
                </c:pt>
              </c:strCache>
            </c:strRef>
          </c:tx>
          <c:spPr>
            <a:ln w="28575" cap="rnd">
              <a:solidFill>
                <a:schemeClr val="accent5"/>
              </a:solidFill>
              <a:round/>
            </a:ln>
            <a:effectLst/>
          </c:spPr>
          <c:marker>
            <c:symbol val="none"/>
          </c:marker>
          <c:dLbls>
            <c:dLbl>
              <c:idx val="4"/>
              <c:layou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Sheet3!$E$18:$E$26</c:f>
              <c:strCache>
                <c:ptCount val="9"/>
                <c:pt idx="0">
                  <c:v>Coin or Card Did Not Register</c:v>
                </c:pt>
                <c:pt idx="1">
                  <c:v>Credit Card Stuck in Meter</c:v>
                </c:pt>
                <c:pt idx="2">
                  <c:v>Graffiti</c:v>
                </c:pt>
                <c:pt idx="3">
                  <c:v>Missing/Stump</c:v>
                </c:pt>
                <c:pt idx="4">
                  <c:v>No Receipt</c:v>
                </c:pt>
                <c:pt idx="5">
                  <c:v>Out of Order</c:v>
                </c:pt>
                <c:pt idx="6">
                  <c:v>Parking Card Stuck in Meter</c:v>
                </c:pt>
                <c:pt idx="7">
                  <c:v>Relocation of Muni Meter</c:v>
                </c:pt>
                <c:pt idx="8">
                  <c:v>Timer Defect - Fast/Fail</c:v>
                </c:pt>
              </c:strCache>
            </c:strRef>
          </c:cat>
          <c:val>
            <c:numRef>
              <c:f>Sheet3!$J$18:$J$26</c:f>
              <c:numCache>
                <c:formatCode>General</c:formatCode>
                <c:ptCount val="9"/>
                <c:pt idx="0">
                  <c:v>619.0</c:v>
                </c:pt>
                <c:pt idx="1">
                  <c:v>125.0</c:v>
                </c:pt>
                <c:pt idx="2">
                  <c:v>0.0</c:v>
                </c:pt>
                <c:pt idx="3">
                  <c:v>4.0</c:v>
                </c:pt>
                <c:pt idx="4">
                  <c:v>1153.0</c:v>
                </c:pt>
                <c:pt idx="5">
                  <c:v>296.0</c:v>
                </c:pt>
                <c:pt idx="6">
                  <c:v>36.0</c:v>
                </c:pt>
                <c:pt idx="7">
                  <c:v>1.0</c:v>
                </c:pt>
                <c:pt idx="8">
                  <c:v>134.0</c:v>
                </c:pt>
              </c:numCache>
            </c:numRef>
          </c:val>
          <c:smooth val="0"/>
        </c:ser>
        <c:ser>
          <c:idx val="5"/>
          <c:order val="5"/>
          <c:tx>
            <c:strRef>
              <c:f>Sheet3!$K$17</c:f>
              <c:strCache>
                <c:ptCount val="1"/>
                <c:pt idx="0">
                  <c:v>2015</c:v>
                </c:pt>
              </c:strCache>
            </c:strRef>
          </c:tx>
          <c:spPr>
            <a:ln w="28575" cap="rnd">
              <a:solidFill>
                <a:schemeClr val="accent6"/>
              </a:solidFill>
              <a:round/>
            </a:ln>
            <a:effectLst/>
          </c:spPr>
          <c:marker>
            <c:symbol val="none"/>
          </c:marker>
          <c:dLbls>
            <c:dLbl>
              <c:idx val="0"/>
              <c:layout/>
              <c:showLegendKey val="0"/>
              <c:showVal val="1"/>
              <c:showCatName val="0"/>
              <c:showSerName val="0"/>
              <c:showPercent val="0"/>
              <c:showBubbleSize val="0"/>
              <c:extLst>
                <c:ext xmlns:c15="http://schemas.microsoft.com/office/drawing/2012/chart" uri="{CE6537A1-D6FC-4f65-9D91-7224C49458BB}">
                  <c15:layout/>
                </c:ext>
              </c:extLst>
            </c:dLbl>
            <c:dLbl>
              <c:idx val="4"/>
              <c:layout>
                <c:manualLayout>
                  <c:x val="-0.0027643400138217"/>
                  <c:y val="-0.0288461538461538"/>
                </c:manualLayout>
              </c:layou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Sheet3!$E$18:$E$26</c:f>
              <c:strCache>
                <c:ptCount val="9"/>
                <c:pt idx="0">
                  <c:v>Coin or Card Did Not Register</c:v>
                </c:pt>
                <c:pt idx="1">
                  <c:v>Credit Card Stuck in Meter</c:v>
                </c:pt>
                <c:pt idx="2">
                  <c:v>Graffiti</c:v>
                </c:pt>
                <c:pt idx="3">
                  <c:v>Missing/Stump</c:v>
                </c:pt>
                <c:pt idx="4">
                  <c:v>No Receipt</c:v>
                </c:pt>
                <c:pt idx="5">
                  <c:v>Out of Order</c:v>
                </c:pt>
                <c:pt idx="6">
                  <c:v>Parking Card Stuck in Meter</c:v>
                </c:pt>
                <c:pt idx="7">
                  <c:v>Relocation of Muni Meter</c:v>
                </c:pt>
                <c:pt idx="8">
                  <c:v>Timer Defect - Fast/Fail</c:v>
                </c:pt>
              </c:strCache>
            </c:strRef>
          </c:cat>
          <c:val>
            <c:numRef>
              <c:f>Sheet3!$K$18:$K$26</c:f>
              <c:numCache>
                <c:formatCode>General</c:formatCode>
                <c:ptCount val="9"/>
                <c:pt idx="0">
                  <c:v>622.0</c:v>
                </c:pt>
                <c:pt idx="1">
                  <c:v>26.0</c:v>
                </c:pt>
                <c:pt idx="2">
                  <c:v>3.0</c:v>
                </c:pt>
                <c:pt idx="3">
                  <c:v>9.0</c:v>
                </c:pt>
                <c:pt idx="4">
                  <c:v>389.0</c:v>
                </c:pt>
                <c:pt idx="5">
                  <c:v>445.0</c:v>
                </c:pt>
                <c:pt idx="6">
                  <c:v>11.0</c:v>
                </c:pt>
                <c:pt idx="7">
                  <c:v>1.0</c:v>
                </c:pt>
                <c:pt idx="8">
                  <c:v>70.0</c:v>
                </c:pt>
              </c:numCache>
            </c:numRef>
          </c:val>
          <c:smooth val="0"/>
        </c:ser>
        <c:dLbls>
          <c:showLegendKey val="0"/>
          <c:showVal val="0"/>
          <c:showCatName val="0"/>
          <c:showSerName val="0"/>
          <c:showPercent val="0"/>
          <c:showBubbleSize val="0"/>
        </c:dLbls>
        <c:smooth val="0"/>
        <c:axId val="2131918480"/>
        <c:axId val="2073448944"/>
      </c:lineChart>
      <c:catAx>
        <c:axId val="2131918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2073448944"/>
        <c:crosses val="autoZero"/>
        <c:auto val="1"/>
        <c:lblAlgn val="ctr"/>
        <c:lblOffset val="100"/>
        <c:noMultiLvlLbl val="0"/>
      </c:catAx>
      <c:valAx>
        <c:axId val="20734489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213191848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800" dirty="0"/>
              <a:t>2012 CB03 </a:t>
            </a:r>
            <a:r>
              <a:rPr lang="en-US" sz="1800" dirty="0" smtClean="0"/>
              <a:t>Heating complaints</a:t>
            </a:r>
            <a:endParaRPr lang="en-US" sz="1800" dirty="0"/>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Sheet2!$A$6:$A$17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Sheet2!$B$6:$B$17</c:f>
              <c:numCache>
                <c:formatCode>General</c:formatCode>
                <c:ptCount val="12"/>
              </c:numCache>
            </c:numRef>
          </c:val>
        </c:ser>
        <c:ser>
          <c:idx val="1"/>
          <c:order val="1"/>
          <c:spPr>
            <a:solidFill>
              <a:srgbClr val="FF000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Sheet2!$A$6:$A$17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Sheet2!$C$6:$C$17</c:f>
              <c:numCache>
                <c:formatCode>General</c:formatCode>
                <c:ptCount val="12"/>
                <c:pt idx="0">
                  <c:v>513.0</c:v>
                </c:pt>
                <c:pt idx="1">
                  <c:v>319.0</c:v>
                </c:pt>
                <c:pt idx="2">
                  <c:v>184.0</c:v>
                </c:pt>
                <c:pt idx="3">
                  <c:v>188.0</c:v>
                </c:pt>
                <c:pt idx="4">
                  <c:v>67.0</c:v>
                </c:pt>
                <c:pt idx="5">
                  <c:v>62.0</c:v>
                </c:pt>
                <c:pt idx="6">
                  <c:v>29.0</c:v>
                </c:pt>
                <c:pt idx="7">
                  <c:v>34.0</c:v>
                </c:pt>
                <c:pt idx="8">
                  <c:v>30.0</c:v>
                </c:pt>
                <c:pt idx="9">
                  <c:v>233.0</c:v>
                </c:pt>
                <c:pt idx="10">
                  <c:v>1171.0</c:v>
                </c:pt>
                <c:pt idx="11">
                  <c:v>514.0</c:v>
                </c:pt>
              </c:numCache>
            </c:numRef>
          </c:val>
        </c:ser>
        <c:dLbls>
          <c:showLegendKey val="0"/>
          <c:showVal val="0"/>
          <c:showCatName val="0"/>
          <c:showSerName val="0"/>
          <c:showPercent val="0"/>
          <c:showBubbleSize val="0"/>
        </c:dLbls>
        <c:gapWidth val="100"/>
        <c:overlap val="-24"/>
        <c:axId val="-2096204944"/>
        <c:axId val="-2096260128"/>
      </c:barChart>
      <c:catAx>
        <c:axId val="-209620494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96260128"/>
        <c:crosses val="autoZero"/>
        <c:auto val="1"/>
        <c:lblAlgn val="ctr"/>
        <c:lblOffset val="100"/>
        <c:noMultiLvlLbl val="0"/>
      </c:catAx>
      <c:valAx>
        <c:axId val="-209626012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96204944"/>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800" dirty="0"/>
              <a:t>2013 CB03 Heating </a:t>
            </a:r>
            <a:r>
              <a:rPr lang="en-US" sz="1800" dirty="0" smtClean="0"/>
              <a:t>complaints</a:t>
            </a:r>
            <a:endParaRPr lang="en-US" sz="1800" dirty="0"/>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Sheet2!$A$19:$A$30</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Sheet2!$B$19:$B$30</c:f>
              <c:numCache>
                <c:formatCode>General</c:formatCode>
                <c:ptCount val="12"/>
              </c:numCache>
            </c:numRef>
          </c:val>
        </c:ser>
        <c:ser>
          <c:idx val="1"/>
          <c:order val="1"/>
          <c:spPr>
            <a:solidFill>
              <a:srgbClr val="FFFF0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Sheet2!$A$19:$A$30</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Sheet2!$C$19:$C$30</c:f>
              <c:numCache>
                <c:formatCode>General</c:formatCode>
                <c:ptCount val="12"/>
                <c:pt idx="0">
                  <c:v>304.0</c:v>
                </c:pt>
                <c:pt idx="1">
                  <c:v>234.0</c:v>
                </c:pt>
                <c:pt idx="2">
                  <c:v>353.0</c:v>
                </c:pt>
                <c:pt idx="3">
                  <c:v>151.0</c:v>
                </c:pt>
                <c:pt idx="4">
                  <c:v>162.0</c:v>
                </c:pt>
                <c:pt idx="5">
                  <c:v>57.0</c:v>
                </c:pt>
                <c:pt idx="6">
                  <c:v>54.0</c:v>
                </c:pt>
                <c:pt idx="7">
                  <c:v>30.0</c:v>
                </c:pt>
                <c:pt idx="8">
                  <c:v>23.0</c:v>
                </c:pt>
                <c:pt idx="9">
                  <c:v>248.0</c:v>
                </c:pt>
                <c:pt idx="10">
                  <c:v>599.0</c:v>
                </c:pt>
                <c:pt idx="11">
                  <c:v>521.0</c:v>
                </c:pt>
              </c:numCache>
            </c:numRef>
          </c:val>
        </c:ser>
        <c:dLbls>
          <c:showLegendKey val="0"/>
          <c:showVal val="0"/>
          <c:showCatName val="0"/>
          <c:showSerName val="0"/>
          <c:showPercent val="0"/>
          <c:showBubbleSize val="0"/>
        </c:dLbls>
        <c:gapWidth val="100"/>
        <c:overlap val="-24"/>
        <c:axId val="2073454368"/>
        <c:axId val="2073457664"/>
      </c:barChart>
      <c:catAx>
        <c:axId val="207345436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73457664"/>
        <c:crosses val="autoZero"/>
        <c:auto val="1"/>
        <c:lblAlgn val="ctr"/>
        <c:lblOffset val="100"/>
        <c:noMultiLvlLbl val="0"/>
      </c:catAx>
      <c:valAx>
        <c:axId val="2073457664"/>
        <c:scaling>
          <c:orientation val="minMax"/>
          <c:max val="1400.0"/>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73454368"/>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800" b="1" i="0" baseline="0" dirty="0">
                <a:effectLst>
                  <a:outerShdw blurRad="50800" dist="38100" dir="5400000" algn="t" rotWithShape="0">
                    <a:srgbClr val="000000">
                      <a:alpha val="40000"/>
                    </a:srgbClr>
                  </a:outerShdw>
                </a:effectLst>
              </a:rPr>
              <a:t>2014 CB03 Heating/(Heat)hot water </a:t>
            </a:r>
            <a:r>
              <a:rPr lang="en-US" sz="1800" b="1" i="0" baseline="0" dirty="0" smtClean="0">
                <a:effectLst>
                  <a:outerShdw blurRad="50800" dist="38100" dir="5400000" algn="t" rotWithShape="0">
                    <a:srgbClr val="000000">
                      <a:alpha val="40000"/>
                    </a:srgbClr>
                  </a:outerShdw>
                </a:effectLst>
              </a:rPr>
              <a:t>complaints</a:t>
            </a:r>
            <a:endParaRPr lang="en-US" dirty="0">
              <a:effectLst/>
            </a:endParaRP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136066993972737"/>
          <c:y val="0.123935258092738"/>
          <c:w val="0.811271007384801"/>
          <c:h val="0.817595508894721"/>
        </c:manualLayout>
      </c:layout>
      <c:barChart>
        <c:barDir val="col"/>
        <c:grouping val="stacked"/>
        <c:varyColors val="0"/>
        <c:ser>
          <c:idx val="0"/>
          <c:order val="0"/>
          <c:spPr>
            <a:solidFill>
              <a:srgbClr val="FF40FF"/>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Sheet1!$A$32:$A$43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Sheet1!$B$32:$B$43</c:f>
              <c:numCache>
                <c:formatCode>General</c:formatCode>
                <c:ptCount val="12"/>
                <c:pt idx="2">
                  <c:v>65.0</c:v>
                </c:pt>
                <c:pt idx="3">
                  <c:v>51.0</c:v>
                </c:pt>
                <c:pt idx="4">
                  <c:v>20.0</c:v>
                </c:pt>
                <c:pt idx="5">
                  <c:v>22.0</c:v>
                </c:pt>
                <c:pt idx="6">
                  <c:v>9.0</c:v>
                </c:pt>
                <c:pt idx="7">
                  <c:v>5.0</c:v>
                </c:pt>
                <c:pt idx="8">
                  <c:v>8.0</c:v>
                </c:pt>
                <c:pt idx="9">
                  <c:v>84.0</c:v>
                </c:pt>
                <c:pt idx="10">
                  <c:v>171.0</c:v>
                </c:pt>
                <c:pt idx="11">
                  <c:v>165.0</c:v>
                </c:pt>
              </c:numCache>
            </c:numRef>
          </c:val>
        </c:ser>
        <c:ser>
          <c:idx val="1"/>
          <c:order val="1"/>
          <c:spPr>
            <a:solidFill>
              <a:srgbClr val="7030A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Sheet1!$A$32:$A$43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Sheet1!$C$32:$C$43</c:f>
              <c:numCache>
                <c:formatCode>General</c:formatCode>
                <c:ptCount val="12"/>
                <c:pt idx="2">
                  <c:v>143.0</c:v>
                </c:pt>
                <c:pt idx="3">
                  <c:v>168.0</c:v>
                </c:pt>
                <c:pt idx="4">
                  <c:v>55.0</c:v>
                </c:pt>
                <c:pt idx="5">
                  <c:v>26.0</c:v>
                </c:pt>
                <c:pt idx="6">
                  <c:v>23.0</c:v>
                </c:pt>
                <c:pt idx="7">
                  <c:v>14.0</c:v>
                </c:pt>
                <c:pt idx="8">
                  <c:v>17.0</c:v>
                </c:pt>
                <c:pt idx="9">
                  <c:v>194.0</c:v>
                </c:pt>
                <c:pt idx="10">
                  <c:v>487.0</c:v>
                </c:pt>
                <c:pt idx="11">
                  <c:v>282.0</c:v>
                </c:pt>
              </c:numCache>
            </c:numRef>
          </c:val>
        </c:ser>
        <c:ser>
          <c:idx val="2"/>
          <c:order val="2"/>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0"/>
            <c:invertIfNegative val="0"/>
            <c:bubble3D val="0"/>
            <c:spPr>
              <a:solidFill>
                <a:srgbClr val="FFC0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
            <c:invertIfNegative val="0"/>
            <c:bubble3D val="0"/>
            <c:spPr>
              <a:solidFill>
                <a:srgbClr val="FFC0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cat>
            <c:strRef>
              <c:f>Sheet1!$A$32:$A$43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Sheet1!$D$32:$D$43</c:f>
              <c:numCache>
                <c:formatCode>General</c:formatCode>
                <c:ptCount val="12"/>
                <c:pt idx="0">
                  <c:v>662.0</c:v>
                </c:pt>
                <c:pt idx="1">
                  <c:v>355.0</c:v>
                </c:pt>
                <c:pt idx="2">
                  <c:v>12.0</c:v>
                </c:pt>
              </c:numCache>
            </c:numRef>
          </c:val>
        </c:ser>
        <c:dLbls>
          <c:showLegendKey val="0"/>
          <c:showVal val="0"/>
          <c:showCatName val="0"/>
          <c:showSerName val="0"/>
          <c:showPercent val="0"/>
          <c:showBubbleSize val="0"/>
        </c:dLbls>
        <c:gapWidth val="150"/>
        <c:overlap val="100"/>
        <c:axId val="-2088230832"/>
        <c:axId val="-2088227536"/>
      </c:barChart>
      <c:catAx>
        <c:axId val="-208823083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88227536"/>
        <c:crosses val="autoZero"/>
        <c:auto val="1"/>
        <c:lblAlgn val="ctr"/>
        <c:lblOffset val="100"/>
        <c:noMultiLvlLbl val="0"/>
      </c:catAx>
      <c:valAx>
        <c:axId val="-2088227536"/>
        <c:scaling>
          <c:orientation val="minMax"/>
          <c:max val="1400.0"/>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88230832"/>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800" dirty="0"/>
              <a:t>2015 CB03 Heat/hot water </a:t>
            </a:r>
            <a:r>
              <a:rPr lang="en-US" sz="1800" dirty="0" smtClean="0"/>
              <a:t>complaints</a:t>
            </a:r>
            <a:endParaRPr lang="en-US" sz="1800" dirty="0"/>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14130055658074"/>
          <c:y val="0.116777777777778"/>
          <c:w val="0.804011899426592"/>
          <c:h val="0.817345581802275"/>
        </c:manualLayout>
      </c:layout>
      <c:barChart>
        <c:barDir val="col"/>
        <c:grouping val="stacked"/>
        <c:varyColors val="0"/>
        <c:ser>
          <c:idx val="0"/>
          <c:order val="0"/>
          <c:spPr>
            <a:solidFill>
              <a:schemeClr val="accent6">
                <a:lumMod val="5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Sheet1!$A$45:$A$55</c:f>
              <c:strCache>
                <c:ptCount val="11"/>
                <c:pt idx="0">
                  <c:v>Jan</c:v>
                </c:pt>
                <c:pt idx="1">
                  <c:v>Feb</c:v>
                </c:pt>
                <c:pt idx="2">
                  <c:v>Mar</c:v>
                </c:pt>
                <c:pt idx="3">
                  <c:v>Apr</c:v>
                </c:pt>
                <c:pt idx="4">
                  <c:v>May</c:v>
                </c:pt>
                <c:pt idx="5">
                  <c:v>Jun</c:v>
                </c:pt>
                <c:pt idx="6">
                  <c:v>Jul</c:v>
                </c:pt>
                <c:pt idx="7">
                  <c:v>Aug</c:v>
                </c:pt>
                <c:pt idx="8">
                  <c:v>Sep</c:v>
                </c:pt>
                <c:pt idx="9">
                  <c:v>Oct</c:v>
                </c:pt>
                <c:pt idx="10">
                  <c:v>Nov</c:v>
                </c:pt>
              </c:strCache>
            </c:strRef>
          </c:cat>
          <c:val>
            <c:numRef>
              <c:f>Sheet1!$B$45:$B$55</c:f>
              <c:numCache>
                <c:formatCode>General</c:formatCode>
                <c:ptCount val="11"/>
                <c:pt idx="0">
                  <c:v>264.0</c:v>
                </c:pt>
                <c:pt idx="1">
                  <c:v>235.0</c:v>
                </c:pt>
                <c:pt idx="2">
                  <c:v>77.0</c:v>
                </c:pt>
                <c:pt idx="3">
                  <c:v>50.0</c:v>
                </c:pt>
                <c:pt idx="4">
                  <c:v>41.0</c:v>
                </c:pt>
                <c:pt idx="5">
                  <c:v>14.0</c:v>
                </c:pt>
                <c:pt idx="6">
                  <c:v>15.0</c:v>
                </c:pt>
                <c:pt idx="7">
                  <c:v>12.0</c:v>
                </c:pt>
                <c:pt idx="8">
                  <c:v>13.0</c:v>
                </c:pt>
                <c:pt idx="9">
                  <c:v>99.0</c:v>
                </c:pt>
                <c:pt idx="10">
                  <c:v>57.0</c:v>
                </c:pt>
              </c:numCache>
            </c:numRef>
          </c:val>
        </c:ser>
        <c:ser>
          <c:idx val="1"/>
          <c:order val="1"/>
          <c:spPr>
            <a:solidFill>
              <a:srgbClr val="00B05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Sheet1!$A$45:$A$55</c:f>
              <c:strCache>
                <c:ptCount val="11"/>
                <c:pt idx="0">
                  <c:v>Jan</c:v>
                </c:pt>
                <c:pt idx="1">
                  <c:v>Feb</c:v>
                </c:pt>
                <c:pt idx="2">
                  <c:v>Mar</c:v>
                </c:pt>
                <c:pt idx="3">
                  <c:v>Apr</c:v>
                </c:pt>
                <c:pt idx="4">
                  <c:v>May</c:v>
                </c:pt>
                <c:pt idx="5">
                  <c:v>Jun</c:v>
                </c:pt>
                <c:pt idx="6">
                  <c:v>Jul</c:v>
                </c:pt>
                <c:pt idx="7">
                  <c:v>Aug</c:v>
                </c:pt>
                <c:pt idx="8">
                  <c:v>Sep</c:v>
                </c:pt>
                <c:pt idx="9">
                  <c:v>Oct</c:v>
                </c:pt>
                <c:pt idx="10">
                  <c:v>Nov</c:v>
                </c:pt>
              </c:strCache>
            </c:strRef>
          </c:cat>
          <c:val>
            <c:numRef>
              <c:f>Sheet1!$C$45:$C$55</c:f>
              <c:numCache>
                <c:formatCode>General</c:formatCode>
                <c:ptCount val="11"/>
                <c:pt idx="0">
                  <c:v>474.0</c:v>
                </c:pt>
                <c:pt idx="1">
                  <c:v>437.0</c:v>
                </c:pt>
                <c:pt idx="2">
                  <c:v>254.0</c:v>
                </c:pt>
                <c:pt idx="3">
                  <c:v>251.0</c:v>
                </c:pt>
                <c:pt idx="4">
                  <c:v>135.0</c:v>
                </c:pt>
                <c:pt idx="5">
                  <c:v>49.0</c:v>
                </c:pt>
                <c:pt idx="6">
                  <c:v>47.0</c:v>
                </c:pt>
                <c:pt idx="7">
                  <c:v>38.0</c:v>
                </c:pt>
                <c:pt idx="8">
                  <c:v>35.0</c:v>
                </c:pt>
                <c:pt idx="9">
                  <c:v>417.0</c:v>
                </c:pt>
                <c:pt idx="10">
                  <c:v>217.0</c:v>
                </c:pt>
              </c:numCache>
            </c:numRef>
          </c:val>
        </c:ser>
        <c:ser>
          <c:idx val="2"/>
          <c:order val="2"/>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Sheet1!$A$45:$A$55</c:f>
              <c:strCache>
                <c:ptCount val="11"/>
                <c:pt idx="0">
                  <c:v>Jan</c:v>
                </c:pt>
                <c:pt idx="1">
                  <c:v>Feb</c:v>
                </c:pt>
                <c:pt idx="2">
                  <c:v>Mar</c:v>
                </c:pt>
                <c:pt idx="3">
                  <c:v>Apr</c:v>
                </c:pt>
                <c:pt idx="4">
                  <c:v>May</c:v>
                </c:pt>
                <c:pt idx="5">
                  <c:v>Jun</c:v>
                </c:pt>
                <c:pt idx="6">
                  <c:v>Jul</c:v>
                </c:pt>
                <c:pt idx="7">
                  <c:v>Aug</c:v>
                </c:pt>
                <c:pt idx="8">
                  <c:v>Sep</c:v>
                </c:pt>
                <c:pt idx="9">
                  <c:v>Oct</c:v>
                </c:pt>
                <c:pt idx="10">
                  <c:v>Nov</c:v>
                </c:pt>
              </c:strCache>
            </c:strRef>
          </c:cat>
          <c:val>
            <c:numRef>
              <c:f>Sheet1!$D$45:$D$55</c:f>
              <c:numCache>
                <c:formatCode>General</c:formatCode>
                <c:ptCount val="11"/>
              </c:numCache>
            </c:numRef>
          </c:val>
        </c:ser>
        <c:ser>
          <c:idx val="3"/>
          <c:order val="3"/>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Sheet1!$A$45:$A$55</c:f>
              <c:strCache>
                <c:ptCount val="11"/>
                <c:pt idx="0">
                  <c:v>Jan</c:v>
                </c:pt>
                <c:pt idx="1">
                  <c:v>Feb</c:v>
                </c:pt>
                <c:pt idx="2">
                  <c:v>Mar</c:v>
                </c:pt>
                <c:pt idx="3">
                  <c:v>Apr</c:v>
                </c:pt>
                <c:pt idx="4">
                  <c:v>May</c:v>
                </c:pt>
                <c:pt idx="5">
                  <c:v>Jun</c:v>
                </c:pt>
                <c:pt idx="6">
                  <c:v>Jul</c:v>
                </c:pt>
                <c:pt idx="7">
                  <c:v>Aug</c:v>
                </c:pt>
                <c:pt idx="8">
                  <c:v>Sep</c:v>
                </c:pt>
                <c:pt idx="9">
                  <c:v>Oct</c:v>
                </c:pt>
                <c:pt idx="10">
                  <c:v>Nov</c:v>
                </c:pt>
              </c:strCache>
            </c:strRef>
          </c:cat>
          <c:val>
            <c:numRef>
              <c:f>Sheet1!$E$45:$E$55</c:f>
              <c:numCache>
                <c:formatCode>General</c:formatCode>
                <c:ptCount val="11"/>
              </c:numCache>
            </c:numRef>
          </c:val>
        </c:ser>
        <c:ser>
          <c:idx val="4"/>
          <c:order val="4"/>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Sheet1!$A$45:$A$55</c:f>
              <c:strCache>
                <c:ptCount val="11"/>
                <c:pt idx="0">
                  <c:v>Jan</c:v>
                </c:pt>
                <c:pt idx="1">
                  <c:v>Feb</c:v>
                </c:pt>
                <c:pt idx="2">
                  <c:v>Mar</c:v>
                </c:pt>
                <c:pt idx="3">
                  <c:v>Apr</c:v>
                </c:pt>
                <c:pt idx="4">
                  <c:v>May</c:v>
                </c:pt>
                <c:pt idx="5">
                  <c:v>Jun</c:v>
                </c:pt>
                <c:pt idx="6">
                  <c:v>Jul</c:v>
                </c:pt>
                <c:pt idx="7">
                  <c:v>Aug</c:v>
                </c:pt>
                <c:pt idx="8">
                  <c:v>Sep</c:v>
                </c:pt>
                <c:pt idx="9">
                  <c:v>Oct</c:v>
                </c:pt>
                <c:pt idx="10">
                  <c:v>Nov</c:v>
                </c:pt>
              </c:strCache>
            </c:strRef>
          </c:cat>
          <c:val>
            <c:numRef>
              <c:f>Sheet1!$F$45:$F$55</c:f>
              <c:numCache>
                <c:formatCode>General</c:formatCode>
                <c:ptCount val="11"/>
              </c:numCache>
            </c:numRef>
          </c:val>
        </c:ser>
        <c:dLbls>
          <c:showLegendKey val="0"/>
          <c:showVal val="0"/>
          <c:showCatName val="0"/>
          <c:showSerName val="0"/>
          <c:showPercent val="0"/>
          <c:showBubbleSize val="0"/>
        </c:dLbls>
        <c:gapWidth val="100"/>
        <c:overlap val="100"/>
        <c:axId val="-2091030448"/>
        <c:axId val="-2091221808"/>
      </c:barChart>
      <c:catAx>
        <c:axId val="-209103044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91221808"/>
        <c:crosses val="autoZero"/>
        <c:auto val="1"/>
        <c:lblAlgn val="ctr"/>
        <c:lblOffset val="100"/>
        <c:noMultiLvlLbl val="0"/>
      </c:catAx>
      <c:valAx>
        <c:axId val="-2091221808"/>
        <c:scaling>
          <c:orientation val="minMax"/>
          <c:max val="1400.0"/>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91030448"/>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Top 10 </a:t>
            </a:r>
            <a:r>
              <a:rPr lang="en-US" dirty="0" smtClean="0"/>
              <a:t>address </a:t>
            </a:r>
            <a:r>
              <a:rPr lang="en-US" dirty="0"/>
              <a:t>complains from(2012-2015.Nov)</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Sheet1!$A$4:$A$13</c:f>
              <c:strCache>
                <c:ptCount val="10"/>
                <c:pt idx="0">
                  <c:v>510 EAST 6 STREET</c:v>
                </c:pt>
                <c:pt idx="1">
                  <c:v>26 1 AVENUE</c:v>
                </c:pt>
                <c:pt idx="2">
                  <c:v>621 WATER STREET</c:v>
                </c:pt>
                <c:pt idx="3">
                  <c:v>188 AVENUE A</c:v>
                </c:pt>
                <c:pt idx="4">
                  <c:v>239 FRONT HENRY STREET</c:v>
                </c:pt>
                <c:pt idx="5">
                  <c:v>153 NORFOLK STREET</c:v>
                </c:pt>
                <c:pt idx="6">
                  <c:v>128 2 AVENUE</c:v>
                </c:pt>
                <c:pt idx="7">
                  <c:v>32 EAST 2 STREET</c:v>
                </c:pt>
                <c:pt idx="8">
                  <c:v>197 MADISON STREET</c:v>
                </c:pt>
                <c:pt idx="9">
                  <c:v>161 ORCHARD STREET</c:v>
                </c:pt>
              </c:strCache>
            </c:strRef>
          </c:cat>
          <c:val>
            <c:numRef>
              <c:f>Sheet1!$B$4:$B$13</c:f>
              <c:numCache>
                <c:formatCode>General</c:formatCode>
                <c:ptCount val="10"/>
                <c:pt idx="0">
                  <c:v>238.0</c:v>
                </c:pt>
                <c:pt idx="1">
                  <c:v>190.0</c:v>
                </c:pt>
                <c:pt idx="2">
                  <c:v>160.0</c:v>
                </c:pt>
                <c:pt idx="3">
                  <c:v>140.0</c:v>
                </c:pt>
                <c:pt idx="4">
                  <c:v>129.0</c:v>
                </c:pt>
                <c:pt idx="5">
                  <c:v>125.0</c:v>
                </c:pt>
                <c:pt idx="6">
                  <c:v>107.0</c:v>
                </c:pt>
                <c:pt idx="7">
                  <c:v>104.0</c:v>
                </c:pt>
                <c:pt idx="8">
                  <c:v>94.0</c:v>
                </c:pt>
                <c:pt idx="9">
                  <c:v>90.0</c:v>
                </c:pt>
              </c:numCache>
            </c:numRef>
          </c:val>
        </c:ser>
        <c:dLbls>
          <c:showLegendKey val="0"/>
          <c:showVal val="0"/>
          <c:showCatName val="0"/>
          <c:showSerName val="0"/>
          <c:showPercent val="0"/>
          <c:showBubbleSize val="0"/>
        </c:dLbls>
        <c:gapWidth val="100"/>
        <c:overlap val="-24"/>
        <c:axId val="-2138355376"/>
        <c:axId val="-2138316400"/>
      </c:barChart>
      <c:catAx>
        <c:axId val="-213835537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38316400"/>
        <c:crosses val="autoZero"/>
        <c:auto val="1"/>
        <c:lblAlgn val="ctr"/>
        <c:lblOffset val="100"/>
        <c:noMultiLvlLbl val="0"/>
      </c:catAx>
      <c:valAx>
        <c:axId val="-2138316400"/>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38355376"/>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2400" dirty="0"/>
              <a:t>510E 6th </a:t>
            </a:r>
            <a:r>
              <a:rPr lang="en-US" sz="2400" dirty="0" smtClean="0"/>
              <a:t>2012-2015</a:t>
            </a:r>
            <a:endParaRPr lang="en-US" sz="2400" dirty="0"/>
          </a:p>
        </c:rich>
      </c:tx>
      <c:layout>
        <c:manualLayout>
          <c:xMode val="edge"/>
          <c:yMode val="edge"/>
          <c:x val="0.224974415165358"/>
          <c:y val="0.0218668739963362"/>
        </c:manualLayout>
      </c:layout>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0876233948964006"/>
          <c:y val="0.0913543518955787"/>
          <c:w val="0.874585898779047"/>
          <c:h val="0.835195592808496"/>
        </c:manualLayout>
      </c:layout>
      <c:barChart>
        <c:barDir val="col"/>
        <c:grouping val="clustered"/>
        <c:varyColors val="0"/>
        <c:ser>
          <c:idx val="0"/>
          <c:order val="0"/>
          <c:spPr>
            <a:solidFill>
              <a:srgbClr val="FF000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dPt>
            <c:idx val="5"/>
            <c:invertIfNegative val="0"/>
            <c:bubble3D val="0"/>
          </c:dPt>
          <c:dPt>
            <c:idx val="6"/>
            <c:invertIfNegative val="0"/>
            <c:bubble3D val="0"/>
          </c:dPt>
          <c:dPt>
            <c:idx val="7"/>
            <c:invertIfNegative val="0"/>
            <c:bubble3D val="0"/>
          </c:dPt>
          <c:dPt>
            <c:idx val="8"/>
            <c:invertIfNegative val="0"/>
            <c:bubble3D val="0"/>
          </c:dPt>
          <c:dPt>
            <c:idx val="9"/>
            <c:invertIfNegative val="0"/>
            <c:bubble3D val="0"/>
          </c:dPt>
          <c:dPt>
            <c:idx val="10"/>
            <c:invertIfNegative val="0"/>
            <c:bubble3D val="0"/>
          </c:dPt>
          <c:dPt>
            <c:idx val="11"/>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2"/>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3"/>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4"/>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5"/>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6"/>
            <c:invertIfNegative val="0"/>
            <c:bubble3D val="0"/>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7"/>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8"/>
            <c:invertIfNegative val="0"/>
            <c:bubble3D val="0"/>
            <c:spPr>
              <a:solidFill>
                <a:srgbClr val="7030A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19"/>
            <c:invertIfNegative val="0"/>
            <c:bubble3D val="0"/>
            <c:spPr>
              <a:solidFill>
                <a:srgbClr val="00B05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20"/>
            <c:invertIfNegative val="0"/>
            <c:bubble3D val="0"/>
            <c:spPr>
              <a:solidFill>
                <a:srgbClr val="00B05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Pt>
            <c:idx val="21"/>
            <c:invertIfNegative val="0"/>
            <c:bubble3D val="0"/>
            <c:spPr>
              <a:solidFill>
                <a:srgbClr val="00B05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(Sheet5!$A$5:$A$15,Sheet5!$A$17:$A$23,Sheet5!$A$25,Sheet5!$A$27:$A$29)</c:f>
              <c:strCache>
                <c:ptCount val="22"/>
                <c:pt idx="0">
                  <c:v>Jan</c:v>
                </c:pt>
                <c:pt idx="1">
                  <c:v>Feb</c:v>
                </c:pt>
                <c:pt idx="2">
                  <c:v>Apr</c:v>
                </c:pt>
                <c:pt idx="3">
                  <c:v>May</c:v>
                </c:pt>
                <c:pt idx="4">
                  <c:v>Jun</c:v>
                </c:pt>
                <c:pt idx="5">
                  <c:v>Jul</c:v>
                </c:pt>
                <c:pt idx="6">
                  <c:v>Aug</c:v>
                </c:pt>
                <c:pt idx="7">
                  <c:v>Sep</c:v>
                </c:pt>
                <c:pt idx="8">
                  <c:v>Oct</c:v>
                </c:pt>
                <c:pt idx="9">
                  <c:v>Nov</c:v>
                </c:pt>
                <c:pt idx="10">
                  <c:v>Dec</c:v>
                </c:pt>
                <c:pt idx="11">
                  <c:v>Jan</c:v>
                </c:pt>
                <c:pt idx="12">
                  <c:v>Feb</c:v>
                </c:pt>
                <c:pt idx="13">
                  <c:v>Mar</c:v>
                </c:pt>
                <c:pt idx="14">
                  <c:v>Apr</c:v>
                </c:pt>
                <c:pt idx="15">
                  <c:v>May</c:v>
                </c:pt>
                <c:pt idx="16">
                  <c:v>Jun</c:v>
                </c:pt>
                <c:pt idx="17">
                  <c:v>Jul</c:v>
                </c:pt>
                <c:pt idx="18">
                  <c:v>Dec</c:v>
                </c:pt>
                <c:pt idx="19">
                  <c:v>Jan</c:v>
                </c:pt>
                <c:pt idx="20">
                  <c:v>Mar</c:v>
                </c:pt>
                <c:pt idx="21">
                  <c:v>Apr</c:v>
                </c:pt>
              </c:strCache>
            </c:strRef>
          </c:cat>
          <c:val>
            <c:numRef>
              <c:f>(Sheet5!$B$5:$B$15,Sheet5!$B$17:$B$23,Sheet5!$B$25,Sheet5!$B$27:$B$29)</c:f>
              <c:numCache>
                <c:formatCode>General</c:formatCode>
                <c:ptCount val="22"/>
                <c:pt idx="0">
                  <c:v>11.0</c:v>
                </c:pt>
                <c:pt idx="1">
                  <c:v>6.0</c:v>
                </c:pt>
                <c:pt idx="2">
                  <c:v>3.0</c:v>
                </c:pt>
                <c:pt idx="3">
                  <c:v>5.0</c:v>
                </c:pt>
                <c:pt idx="4">
                  <c:v>2.0</c:v>
                </c:pt>
                <c:pt idx="5">
                  <c:v>9.0</c:v>
                </c:pt>
                <c:pt idx="6">
                  <c:v>4.0</c:v>
                </c:pt>
                <c:pt idx="7">
                  <c:v>4.0</c:v>
                </c:pt>
                <c:pt idx="8">
                  <c:v>1.0</c:v>
                </c:pt>
                <c:pt idx="9">
                  <c:v>37.0</c:v>
                </c:pt>
                <c:pt idx="10">
                  <c:v>20.0</c:v>
                </c:pt>
                <c:pt idx="11">
                  <c:v>40.0</c:v>
                </c:pt>
                <c:pt idx="12">
                  <c:v>36.0</c:v>
                </c:pt>
                <c:pt idx="13">
                  <c:v>13.0</c:v>
                </c:pt>
                <c:pt idx="14">
                  <c:v>7.0</c:v>
                </c:pt>
                <c:pt idx="15">
                  <c:v>12.0</c:v>
                </c:pt>
                <c:pt idx="16">
                  <c:v>24.0</c:v>
                </c:pt>
                <c:pt idx="17">
                  <c:v>1.0</c:v>
                </c:pt>
                <c:pt idx="18">
                  <c:v>1.0</c:v>
                </c:pt>
                <c:pt idx="19">
                  <c:v>2.0</c:v>
                </c:pt>
                <c:pt idx="20">
                  <c:v>1.0</c:v>
                </c:pt>
                <c:pt idx="21">
                  <c:v>1.0</c:v>
                </c:pt>
              </c:numCache>
            </c:numRef>
          </c:val>
        </c:ser>
        <c:dLbls>
          <c:showLegendKey val="0"/>
          <c:showVal val="0"/>
          <c:showCatName val="0"/>
          <c:showSerName val="0"/>
          <c:showPercent val="0"/>
          <c:showBubbleSize val="0"/>
        </c:dLbls>
        <c:gapWidth val="100"/>
        <c:overlap val="-24"/>
        <c:axId val="-2096298832"/>
        <c:axId val="-2096295504"/>
      </c:barChart>
      <c:catAx>
        <c:axId val="-209629883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6295504"/>
        <c:crosses val="autoZero"/>
        <c:auto val="1"/>
        <c:lblAlgn val="ctr"/>
        <c:lblOffset val="100"/>
        <c:noMultiLvlLbl val="0"/>
      </c:catAx>
      <c:valAx>
        <c:axId val="-2096295504"/>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6298832"/>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8.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drawings/drawing1.xml><?xml version="1.0" encoding="utf-8"?>
<c:userShapes xmlns:c="http://schemas.openxmlformats.org/drawingml/2006/chart">
  <cdr:relSizeAnchor xmlns:cdr="http://schemas.openxmlformats.org/drawingml/2006/chartDrawing">
    <cdr:from>
      <cdr:x>0.44086</cdr:x>
      <cdr:y>0.93627</cdr:y>
    </cdr:from>
    <cdr:to>
      <cdr:x>0.55892</cdr:x>
      <cdr:y>1</cdr:y>
    </cdr:to>
    <cdr:sp macro="" textlink="">
      <cdr:nvSpPr>
        <cdr:cNvPr id="2" name="TextBox 1"/>
        <cdr:cNvSpPr txBox="1"/>
      </cdr:nvSpPr>
      <cdr:spPr>
        <a:xfrm xmlns:a="http://schemas.openxmlformats.org/drawingml/2006/main">
          <a:off x="4066278" y="3796729"/>
          <a:ext cx="1088930" cy="258436"/>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dirty="0" smtClean="0"/>
            <a:t>Seasons</a:t>
          </a:r>
          <a:endParaRPr lang="en-US" sz="1100" dirty="0"/>
        </a:p>
      </cdr:txBody>
    </cdr:sp>
  </cdr:relSizeAnchor>
  <cdr:relSizeAnchor xmlns:cdr="http://schemas.openxmlformats.org/drawingml/2006/chartDrawing">
    <cdr:from>
      <cdr:x>0.75354</cdr:x>
      <cdr:y>0.15325</cdr:y>
    </cdr:from>
    <cdr:to>
      <cdr:x>0.79064</cdr:x>
      <cdr:y>0.56011</cdr:y>
    </cdr:to>
    <cdr:sp macro="" textlink="">
      <cdr:nvSpPr>
        <cdr:cNvPr id="3" name="TextBox 2"/>
        <cdr:cNvSpPr txBox="1"/>
      </cdr:nvSpPr>
      <cdr:spPr>
        <a:xfrm xmlns:a="http://schemas.openxmlformats.org/drawingml/2006/main">
          <a:off x="6950290" y="621454"/>
          <a:ext cx="342192" cy="1649885"/>
        </a:xfrm>
        <a:prstGeom xmlns:a="http://schemas.openxmlformats.org/drawingml/2006/main" prst="rect">
          <a:avLst/>
        </a:prstGeom>
      </cdr:spPr>
      <cdr:txBody>
        <a:bodyPr xmlns:a="http://schemas.openxmlformats.org/drawingml/2006/main" vert="vert270"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smtClean="0"/>
            <a:t>Number of Complaints</a:t>
          </a:r>
          <a:endParaRPr lang="en-US" sz="1100" dirty="0"/>
        </a:p>
      </cdr:txBody>
    </cdr:sp>
  </cdr:relSizeAnchor>
</c:userShapes>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g>
</file>

<file path=ppt/media/image4.tiff>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434818"/>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Shape 4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2" name="Shape 4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1017612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4" name="Shape 1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167364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7" name="Shape 11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652021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 made</a:t>
            </a:r>
            <a:r>
              <a:rPr lang="en-US" baseline="0" dirty="0" smtClean="0"/>
              <a:t> simple assumptions about the effect of seasons over complaint types.</a:t>
            </a:r>
            <a:r>
              <a:rPr lang="is-IS" baseline="0" dirty="0" smtClean="0"/>
              <a:t> I thought: ...</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3CF741E6-A98A-8741-992F-AE48ACE63855}" type="slidenum">
              <a:rPr lang="en-US" smtClean="0"/>
              <a:t>12</a:t>
            </a:fld>
            <a:endParaRPr lang="en-US"/>
          </a:p>
        </p:txBody>
      </p:sp>
    </p:spTree>
    <p:extLst>
      <p:ext uri="{BB962C8B-B14F-4D97-AF65-F5344CB8AC3E}">
        <p14:creationId xmlns:p14="http://schemas.microsoft.com/office/powerpoint/2010/main" val="8331591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 made this graph too which is another way of comparing the complaint types. It’s nice</a:t>
            </a:r>
            <a:r>
              <a:rPr lang="en-US" baseline="0" dirty="0" smtClean="0"/>
              <a:t> cause you can see it as a general progression over the year</a:t>
            </a:r>
          </a:p>
          <a:p>
            <a:endParaRPr lang="en-US" baseline="0" dirty="0" smtClean="0"/>
          </a:p>
          <a:p>
            <a:r>
              <a:rPr lang="en-US" baseline="0" dirty="0" smtClean="0"/>
              <a:t>*Taxi Complaints go up on warmer months</a:t>
            </a:r>
          </a:p>
          <a:p>
            <a:r>
              <a:rPr lang="en-US" baseline="0" dirty="0" smtClean="0"/>
              <a:t>* Noise is much higher on Spring</a:t>
            </a:r>
          </a:p>
          <a:p>
            <a:pPr marL="171450" indent="-171450">
              <a:buFont typeface="Arial" charset="0"/>
              <a:buChar char="•"/>
            </a:pPr>
            <a:r>
              <a:rPr lang="en-US" baseline="0" dirty="0" smtClean="0"/>
              <a:t>Fire safety stays almost the same</a:t>
            </a:r>
          </a:p>
          <a:p>
            <a:pPr marL="171450" indent="-171450">
              <a:buFont typeface="Arial" charset="0"/>
              <a:buChar char="•"/>
            </a:pPr>
            <a:r>
              <a:rPr lang="en-US" baseline="0" dirty="0" smtClean="0"/>
              <a:t>Heating only comes up on Winter and Illegal parking comes up in all seasons but Winter</a:t>
            </a:r>
          </a:p>
          <a:p>
            <a:pPr marL="0" indent="0">
              <a:buFont typeface="Arial" charset="0"/>
              <a:buNone/>
            </a:pPr>
            <a:endParaRPr lang="en-US" baseline="0" dirty="0" smtClean="0"/>
          </a:p>
          <a:p>
            <a:r>
              <a:rPr lang="en-US" dirty="0" smtClean="0"/>
              <a:t>It’s a</a:t>
            </a:r>
            <a:r>
              <a:rPr lang="en-US" baseline="0" dirty="0" smtClean="0"/>
              <a:t>nother way of looking at the same data</a:t>
            </a:r>
            <a:endParaRPr lang="en-US" dirty="0" smtClean="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3CF741E6-A98A-8741-992F-AE48ACE63855}" type="slidenum">
              <a:rPr lang="en-US" smtClean="0"/>
              <a:t>13</a:t>
            </a:fld>
            <a:endParaRPr lang="en-US"/>
          </a:p>
        </p:txBody>
      </p:sp>
    </p:spTree>
    <p:extLst>
      <p:ext uri="{BB962C8B-B14F-4D97-AF65-F5344CB8AC3E}">
        <p14:creationId xmlns:p14="http://schemas.microsoft.com/office/powerpoint/2010/main" val="12766265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There</a:t>
            </a:r>
            <a:r>
              <a:rPr lang="en-US" baseline="0" dirty="0" smtClean="0"/>
              <a:t> was a total of 100,841 complaints from 2012 to 2015, taking into account all complaint types (not just top 10)</a:t>
            </a:r>
          </a:p>
          <a:p>
            <a:r>
              <a:rPr lang="en-US" baseline="0" dirty="0" smtClean="0"/>
              <a:t>The seasons with the highest average complaints are Spring and Summer.</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3CF741E6-A98A-8741-992F-AE48ACE63855}" type="slidenum">
              <a:rPr lang="en-US" smtClean="0"/>
              <a:t>14</a:t>
            </a:fld>
            <a:endParaRPr lang="en-US"/>
          </a:p>
        </p:txBody>
      </p:sp>
    </p:spTree>
    <p:extLst>
      <p:ext uri="{BB962C8B-B14F-4D97-AF65-F5344CB8AC3E}">
        <p14:creationId xmlns:p14="http://schemas.microsoft.com/office/powerpoint/2010/main" val="197189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a:t>
            </a:r>
            <a:r>
              <a:rPr lang="en-US" baseline="0" dirty="0" smtClean="0"/>
              <a:t> made a graph showing complaints through the years to check my assumption, and indeed there was a big drop!</a:t>
            </a:r>
          </a:p>
          <a:p>
            <a:r>
              <a:rPr lang="en-US" baseline="0" dirty="0" smtClean="0"/>
              <a:t>Something big must have happened – perhaps they were fixed? More research would be needed to say for sure</a:t>
            </a:r>
          </a:p>
          <a:p>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3CF741E6-A98A-8741-992F-AE48ACE63855}" type="slidenum">
              <a:rPr lang="en-US" smtClean="0"/>
              <a:t>15</a:t>
            </a:fld>
            <a:endParaRPr lang="en-US"/>
          </a:p>
        </p:txBody>
      </p:sp>
    </p:spTree>
    <p:extLst>
      <p:ext uri="{BB962C8B-B14F-4D97-AF65-F5344CB8AC3E}">
        <p14:creationId xmlns:p14="http://schemas.microsoft.com/office/powerpoint/2010/main" val="6995986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Here I compared different</a:t>
            </a:r>
            <a:r>
              <a:rPr lang="en-US" baseline="0" dirty="0" smtClean="0"/>
              <a:t> descriptors among broken meter complaints. No receipt wins by far</a:t>
            </a:r>
            <a:r>
              <a:rPr lang="is-IS" baseline="0" dirty="0" smtClean="0"/>
              <a:t>… then in 2014, then go down by a lot. </a:t>
            </a:r>
            <a:r>
              <a:rPr lang="en-US" baseline="0" dirty="0" smtClean="0"/>
              <a:t>I</a:t>
            </a:r>
            <a:r>
              <a:rPr lang="is-IS" baseline="0" dirty="0" smtClean="0"/>
              <a:t>n 2015 ‘no receipt’ is no longer the highest complaint descriptor</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3CF741E6-A98A-8741-992F-AE48ACE63855}" type="slidenum">
              <a:rPr lang="en-US" smtClean="0"/>
              <a:t>16</a:t>
            </a:fld>
            <a:endParaRPr lang="en-US"/>
          </a:p>
        </p:txBody>
      </p:sp>
    </p:spTree>
    <p:extLst>
      <p:ext uri="{BB962C8B-B14F-4D97-AF65-F5344CB8AC3E}">
        <p14:creationId xmlns:p14="http://schemas.microsoft.com/office/powerpoint/2010/main" val="1348865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3" name="Shape 12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4290889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9" name="Shape 12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409754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0" name="Shape 7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7619347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Shape 4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8" name="Shape 4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20125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Shape 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8" name="Shape 7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452015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072638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2" name="Shape 9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592245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5" name="Shape 1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7131076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b="1" u="sng" dirty="0" smtClean="0"/>
              <a:t>top five street condition issues per year:</a:t>
            </a:r>
          </a:p>
          <a:p>
            <a:r>
              <a:rPr lang="en-US" dirty="0" smtClean="0"/>
              <a:t>Cave-In;</a:t>
            </a:r>
          </a:p>
          <a:p>
            <a:r>
              <a:rPr lang="en-US" dirty="0" smtClean="0"/>
              <a:t>Hummock;</a:t>
            </a:r>
          </a:p>
          <a:p>
            <a:r>
              <a:rPr lang="en-US" dirty="0" smtClean="0"/>
              <a:t>Failed Street Repair;</a:t>
            </a:r>
          </a:p>
          <a:p>
            <a:r>
              <a:rPr lang="en-US" dirty="0" smtClean="0"/>
              <a:t>Pothole;</a:t>
            </a:r>
          </a:p>
          <a:p>
            <a:r>
              <a:rPr lang="en-US" dirty="0" smtClean="0"/>
              <a:t>Rough, pitted, or cracked Roads;</a:t>
            </a:r>
          </a:p>
          <a:p>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6E78CD54-C9FA-43A0-8BF8-23A3590E2951}" type="slidenum">
              <a:rPr lang="en-US" smtClean="0"/>
              <a:pPr/>
              <a:t>30</a:t>
            </a:fld>
            <a:endParaRPr lang="en-US"/>
          </a:p>
        </p:txBody>
      </p:sp>
    </p:spTree>
    <p:extLst>
      <p:ext uri="{BB962C8B-B14F-4D97-AF65-F5344CB8AC3E}">
        <p14:creationId xmlns:p14="http://schemas.microsoft.com/office/powerpoint/2010/main" val="7839080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6E78CD54-C9FA-43A0-8BF8-23A3590E2951}" type="slidenum">
              <a:rPr lang="en-US" smtClean="0"/>
              <a:pPr/>
              <a:t>32</a:t>
            </a:fld>
            <a:endParaRPr lang="en-US"/>
          </a:p>
        </p:txBody>
      </p:sp>
    </p:spTree>
    <p:extLst>
      <p:ext uri="{BB962C8B-B14F-4D97-AF65-F5344CB8AC3E}">
        <p14:creationId xmlns:p14="http://schemas.microsoft.com/office/powerpoint/2010/main" val="12491123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1" name="Shape 1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939388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0" name="Shape 20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289478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7" name="Shape 2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241136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Shape 21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4" name="Shape 21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1393663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Shape 5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 name="Shape 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5380330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6" name="Shape 2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122822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Shape 23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7" name="Shape 23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621057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600560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7" name="Shape 6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221676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5" name="Shape 7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219545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0" name="Shape 8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386993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8" name="Shape 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32536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4" name="Shape 9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88370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p:nvPr/>
        </p:nvSpPr>
        <p:spPr>
          <a:xfrm>
            <a:off x="0" y="0"/>
            <a:ext cx="9144000" cy="3518399"/>
          </a:xfrm>
          <a:prstGeom prst="rect">
            <a:avLst/>
          </a:prstGeom>
          <a:solidFill>
            <a:schemeClr val="dk2"/>
          </a:solidFill>
          <a:ln>
            <a:noFill/>
          </a:ln>
        </p:spPr>
        <p:txBody>
          <a:bodyPr lIns="91425" tIns="45700" rIns="91425" bIns="45700" anchor="ctr" anchorCtr="0">
            <a:noAutofit/>
          </a:bodyPr>
          <a:lstStyle/>
          <a:p>
            <a:pPr lvl="0">
              <a:spcBef>
                <a:spcPts val="0"/>
              </a:spcBef>
              <a:buNone/>
            </a:pPr>
            <a:endParaRPr/>
          </a:p>
        </p:txBody>
      </p:sp>
      <p:cxnSp>
        <p:nvCxnSpPr>
          <p:cNvPr id="11" name="Shape 11"/>
          <p:cNvCxnSpPr/>
          <p:nvPr/>
        </p:nvCxnSpPr>
        <p:spPr>
          <a:xfrm>
            <a:off x="0" y="3496604"/>
            <a:ext cx="9144000" cy="0"/>
          </a:xfrm>
          <a:prstGeom prst="straightConnector1">
            <a:avLst/>
          </a:prstGeom>
          <a:noFill/>
          <a:ln w="57150" cap="flat" cmpd="sng">
            <a:solidFill>
              <a:srgbClr val="000000">
                <a:alpha val="14901"/>
              </a:srgbClr>
            </a:solidFill>
            <a:prstDash val="solid"/>
            <a:round/>
            <a:headEnd type="none" w="med" len="med"/>
            <a:tailEnd type="none" w="med" len="med"/>
          </a:ln>
        </p:spPr>
      </p:cxnSp>
      <p:sp>
        <p:nvSpPr>
          <p:cNvPr id="12" name="Shape 12"/>
          <p:cNvSpPr txBox="1">
            <a:spLocks noGrp="1"/>
          </p:cNvSpPr>
          <p:nvPr>
            <p:ph type="ctrTitle"/>
          </p:nvPr>
        </p:nvSpPr>
        <p:spPr>
          <a:xfrm>
            <a:off x="685800" y="1867781"/>
            <a:ext cx="7772400" cy="1648800"/>
          </a:xfrm>
          <a:prstGeom prst="rect">
            <a:avLst/>
          </a:prstGeom>
        </p:spPr>
        <p:txBody>
          <a:bodyPr lIns="91425" tIns="91425" rIns="91425" bIns="91425" anchor="b" anchorCtr="0"/>
          <a:lstStyle>
            <a:lvl1pPr lvl="0">
              <a:spcBef>
                <a:spcPts val="0"/>
              </a:spcBef>
              <a:buSzPct val="100000"/>
              <a:defRPr sz="7200"/>
            </a:lvl1pPr>
            <a:lvl2pPr lvl="1">
              <a:spcBef>
                <a:spcPts val="0"/>
              </a:spcBef>
              <a:buSzPct val="100000"/>
              <a:defRPr sz="7200"/>
            </a:lvl2pPr>
            <a:lvl3pPr lvl="2">
              <a:spcBef>
                <a:spcPts val="0"/>
              </a:spcBef>
              <a:buSzPct val="100000"/>
              <a:defRPr sz="7200"/>
            </a:lvl3pPr>
            <a:lvl4pPr lvl="3">
              <a:spcBef>
                <a:spcPts val="0"/>
              </a:spcBef>
              <a:buSzPct val="100000"/>
              <a:defRPr sz="7200"/>
            </a:lvl4pPr>
            <a:lvl5pPr lvl="4">
              <a:spcBef>
                <a:spcPts val="0"/>
              </a:spcBef>
              <a:buSzPct val="100000"/>
              <a:defRPr sz="7200"/>
            </a:lvl5pPr>
            <a:lvl6pPr lvl="5">
              <a:spcBef>
                <a:spcPts val="0"/>
              </a:spcBef>
              <a:buSzPct val="100000"/>
              <a:defRPr sz="7200"/>
            </a:lvl6pPr>
            <a:lvl7pPr lvl="6">
              <a:spcBef>
                <a:spcPts val="0"/>
              </a:spcBef>
              <a:buSzPct val="100000"/>
              <a:defRPr sz="7200"/>
            </a:lvl7pPr>
            <a:lvl8pPr lvl="7">
              <a:spcBef>
                <a:spcPts val="0"/>
              </a:spcBef>
              <a:buSzPct val="100000"/>
              <a:defRPr sz="7200"/>
            </a:lvl8pPr>
            <a:lvl9pPr lvl="8">
              <a:spcBef>
                <a:spcPts val="0"/>
              </a:spcBef>
              <a:buSzPct val="100000"/>
              <a:defRPr sz="7200"/>
            </a:lvl9pPr>
          </a:lstStyle>
          <a:p>
            <a:endParaRPr/>
          </a:p>
        </p:txBody>
      </p:sp>
      <p:sp>
        <p:nvSpPr>
          <p:cNvPr id="13" name="Shape 13"/>
          <p:cNvSpPr txBox="1">
            <a:spLocks noGrp="1"/>
          </p:cNvSpPr>
          <p:nvPr>
            <p:ph type="subTitle" idx="1"/>
          </p:nvPr>
        </p:nvSpPr>
        <p:spPr>
          <a:xfrm>
            <a:off x="685800" y="3627026"/>
            <a:ext cx="7772400" cy="774300"/>
          </a:xfrm>
          <a:prstGeom prst="rect">
            <a:avLst/>
          </a:prstGeom>
        </p:spPr>
        <p:txBody>
          <a:bodyPr lIns="91425" tIns="91425" rIns="91425" bIns="91425" anchor="t" anchorCtr="0"/>
          <a:lstStyle>
            <a:lvl1pPr lvl="0">
              <a:spcBef>
                <a:spcPts val="0"/>
              </a:spcBef>
              <a:buClr>
                <a:schemeClr val="dk2"/>
              </a:buClr>
              <a:buNone/>
              <a:defRPr>
                <a:solidFill>
                  <a:schemeClr val="dk2"/>
                </a:solidFill>
              </a:defRPr>
            </a:lvl1pPr>
            <a:lvl2pPr lvl="1">
              <a:spcBef>
                <a:spcPts val="0"/>
              </a:spcBef>
              <a:buClr>
                <a:schemeClr val="dk2"/>
              </a:buClr>
              <a:buSzPct val="100000"/>
              <a:buNone/>
              <a:defRPr sz="3000">
                <a:solidFill>
                  <a:schemeClr val="dk2"/>
                </a:solidFill>
              </a:defRPr>
            </a:lvl2pPr>
            <a:lvl3pPr lvl="2">
              <a:spcBef>
                <a:spcPts val="0"/>
              </a:spcBef>
              <a:buClr>
                <a:schemeClr val="dk2"/>
              </a:buClr>
              <a:buSzPct val="100000"/>
              <a:buNone/>
              <a:defRPr sz="3000">
                <a:solidFill>
                  <a:schemeClr val="dk2"/>
                </a:solidFill>
              </a:defRPr>
            </a:lvl3pPr>
            <a:lvl4pPr lvl="3">
              <a:spcBef>
                <a:spcPts val="0"/>
              </a:spcBef>
              <a:buClr>
                <a:schemeClr val="dk2"/>
              </a:buClr>
              <a:buSzPct val="100000"/>
              <a:buNone/>
              <a:defRPr sz="3000">
                <a:solidFill>
                  <a:schemeClr val="dk2"/>
                </a:solidFill>
              </a:defRPr>
            </a:lvl4pPr>
            <a:lvl5pPr lvl="4">
              <a:spcBef>
                <a:spcPts val="0"/>
              </a:spcBef>
              <a:buClr>
                <a:schemeClr val="dk2"/>
              </a:buClr>
              <a:buSzPct val="100000"/>
              <a:buNone/>
              <a:defRPr sz="3000">
                <a:solidFill>
                  <a:schemeClr val="dk2"/>
                </a:solidFill>
              </a:defRPr>
            </a:lvl5pPr>
            <a:lvl6pPr lvl="5">
              <a:spcBef>
                <a:spcPts val="0"/>
              </a:spcBef>
              <a:buClr>
                <a:schemeClr val="dk2"/>
              </a:buClr>
              <a:buSzPct val="100000"/>
              <a:buNone/>
              <a:defRPr sz="3000">
                <a:solidFill>
                  <a:schemeClr val="dk2"/>
                </a:solidFill>
              </a:defRPr>
            </a:lvl6pPr>
            <a:lvl7pPr lvl="6">
              <a:spcBef>
                <a:spcPts val="0"/>
              </a:spcBef>
              <a:buClr>
                <a:schemeClr val="dk2"/>
              </a:buClr>
              <a:buSzPct val="100000"/>
              <a:buNone/>
              <a:defRPr sz="3000">
                <a:solidFill>
                  <a:schemeClr val="dk2"/>
                </a:solidFill>
              </a:defRPr>
            </a:lvl7pPr>
            <a:lvl8pPr lvl="7">
              <a:spcBef>
                <a:spcPts val="0"/>
              </a:spcBef>
              <a:buClr>
                <a:schemeClr val="dk2"/>
              </a:buClr>
              <a:buSzPct val="100000"/>
              <a:buNone/>
              <a:defRPr sz="3000">
                <a:solidFill>
                  <a:schemeClr val="dk2"/>
                </a:solidFill>
              </a:defRPr>
            </a:lvl8pPr>
            <a:lvl9pPr lvl="8">
              <a:spcBef>
                <a:spcPts val="0"/>
              </a:spcBef>
              <a:buClr>
                <a:schemeClr val="dk2"/>
              </a:buClr>
              <a:buSzPct val="100000"/>
              <a:buNone/>
              <a:defRPr sz="3000">
                <a:solidFill>
                  <a:schemeClr val="dk2"/>
                </a:solidFill>
              </a:defRPr>
            </a:lvl9pPr>
          </a:lstStyle>
          <a:p>
            <a:endParaRPr/>
          </a:p>
        </p:txBody>
      </p:sp>
      <p:sp>
        <p:nvSpPr>
          <p:cNvPr id="14" name="Shape 14"/>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0"/>
        <p:cNvGrpSpPr/>
        <p:nvPr/>
      </p:nvGrpSpPr>
      <p:grpSpPr>
        <a:xfrm>
          <a:off x="0" y="0"/>
          <a:ext cx="0" cy="0"/>
          <a:chOff x="0" y="0"/>
          <a:chExt cx="0" cy="0"/>
        </a:xfrm>
      </p:grpSpPr>
      <p:sp>
        <p:nvSpPr>
          <p:cNvPr id="161" name="Shape 161"/>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162" name="Shape 162"/>
          <p:cNvSpPr txBox="1">
            <a:spLocks noGrp="1"/>
          </p:cNvSpPr>
          <p:nvPr>
            <p:ph type="title"/>
          </p:nvPr>
        </p:nvSpPr>
        <p:spPr>
          <a:xfrm>
            <a:off x="311700" y="315925"/>
            <a:ext cx="8520599" cy="831299"/>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63" name="Shape 163"/>
          <p:cNvSpPr txBox="1">
            <a:spLocks noGrp="1"/>
          </p:cNvSpPr>
          <p:nvPr>
            <p:ph type="body" idx="1"/>
          </p:nvPr>
        </p:nvSpPr>
        <p:spPr>
          <a:xfrm>
            <a:off x="311700" y="1225225"/>
            <a:ext cx="8520599" cy="33540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64" name="Shape 16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315925"/>
            <a:ext cx="8520599" cy="831299"/>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67" name="Shape 167"/>
          <p:cNvSpPr txBox="1">
            <a:spLocks noGrp="1"/>
          </p:cNvSpPr>
          <p:nvPr>
            <p:ph type="body" idx="1"/>
          </p:nvPr>
        </p:nvSpPr>
        <p:spPr>
          <a:xfrm>
            <a:off x="311700" y="1225225"/>
            <a:ext cx="3999899" cy="33540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168" name="Shape 168"/>
          <p:cNvSpPr txBox="1">
            <a:spLocks noGrp="1"/>
          </p:cNvSpPr>
          <p:nvPr>
            <p:ph type="body" idx="2"/>
          </p:nvPr>
        </p:nvSpPr>
        <p:spPr>
          <a:xfrm>
            <a:off x="4832400" y="1225225"/>
            <a:ext cx="3999899" cy="33540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169" name="Shape 16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70"/>
        <p:cNvGrpSpPr/>
        <p:nvPr/>
      </p:nvGrpSpPr>
      <p:grpSpPr>
        <a:xfrm>
          <a:off x="0" y="0"/>
          <a:ext cx="0" cy="0"/>
          <a:chOff x="0" y="0"/>
          <a:chExt cx="0" cy="0"/>
        </a:xfrm>
      </p:grpSpPr>
      <p:sp>
        <p:nvSpPr>
          <p:cNvPr id="171" name="Shape 171"/>
          <p:cNvSpPr txBox="1">
            <a:spLocks noGrp="1"/>
          </p:cNvSpPr>
          <p:nvPr>
            <p:ph type="title"/>
          </p:nvPr>
        </p:nvSpPr>
        <p:spPr>
          <a:xfrm>
            <a:off x="311700" y="315925"/>
            <a:ext cx="8520599" cy="831299"/>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72" name="Shape 17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rtl="0">
              <a:spcBef>
                <a:spcPts val="0"/>
              </a:spcBef>
              <a:buSzPct val="100000"/>
              <a:defRPr sz="3000"/>
            </a:lvl1pPr>
            <a:lvl2pPr lvl="1" rtl="0">
              <a:spcBef>
                <a:spcPts val="0"/>
              </a:spcBef>
              <a:buSzPct val="100000"/>
              <a:defRPr sz="3000"/>
            </a:lvl2pPr>
            <a:lvl3pPr lvl="2" rtl="0">
              <a:spcBef>
                <a:spcPts val="0"/>
              </a:spcBef>
              <a:buSzPct val="100000"/>
              <a:defRPr sz="3000"/>
            </a:lvl3pPr>
            <a:lvl4pPr lvl="3" rtl="0">
              <a:spcBef>
                <a:spcPts val="0"/>
              </a:spcBef>
              <a:buSzPct val="100000"/>
              <a:defRPr sz="3000"/>
            </a:lvl4pPr>
            <a:lvl5pPr lvl="4" rtl="0">
              <a:spcBef>
                <a:spcPts val="0"/>
              </a:spcBef>
              <a:buSzPct val="100000"/>
              <a:defRPr sz="3000"/>
            </a:lvl5pPr>
            <a:lvl6pPr lvl="5" rtl="0">
              <a:spcBef>
                <a:spcPts val="0"/>
              </a:spcBef>
              <a:buSzPct val="100000"/>
              <a:defRPr sz="3000"/>
            </a:lvl6pPr>
            <a:lvl7pPr lvl="6" rtl="0">
              <a:spcBef>
                <a:spcPts val="0"/>
              </a:spcBef>
              <a:buSzPct val="100000"/>
              <a:defRPr sz="3000"/>
            </a:lvl7pPr>
            <a:lvl8pPr lvl="7" rtl="0">
              <a:spcBef>
                <a:spcPts val="0"/>
              </a:spcBef>
              <a:buSzPct val="100000"/>
              <a:defRPr sz="3000"/>
            </a:lvl8pPr>
            <a:lvl9pPr lvl="8" rtl="0">
              <a:spcBef>
                <a:spcPts val="0"/>
              </a:spcBef>
              <a:buSzPct val="100000"/>
              <a:defRPr sz="3000"/>
            </a:lvl9pPr>
          </a:lstStyle>
          <a:p>
            <a:endParaRPr/>
          </a:p>
        </p:txBody>
      </p:sp>
      <p:sp>
        <p:nvSpPr>
          <p:cNvPr id="175" name="Shape 175"/>
          <p:cNvSpPr txBox="1">
            <a:spLocks noGrp="1"/>
          </p:cNvSpPr>
          <p:nvPr>
            <p:ph type="body" idx="1"/>
          </p:nvPr>
        </p:nvSpPr>
        <p:spPr>
          <a:xfrm>
            <a:off x="311700" y="1399399"/>
            <a:ext cx="2807999" cy="2784900"/>
          </a:xfrm>
          <a:prstGeom prst="rect">
            <a:avLst/>
          </a:prstGeom>
        </p:spPr>
        <p:txBody>
          <a:bodyPr lIns="91425" tIns="91425" rIns="91425" bIns="91425" anchor="t" anchorCtr="0"/>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176" name="Shape 176"/>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Main point">
    <p:spTree>
      <p:nvGrpSpPr>
        <p:cNvPr id="1" name="Shape 177"/>
        <p:cNvGrpSpPr/>
        <p:nvPr/>
      </p:nvGrpSpPr>
      <p:grpSpPr>
        <a:xfrm>
          <a:off x="0" y="0"/>
          <a:ext cx="0" cy="0"/>
          <a:chOff x="0" y="0"/>
          <a:chExt cx="0" cy="0"/>
        </a:xfrm>
      </p:grpSpPr>
      <p:sp>
        <p:nvSpPr>
          <p:cNvPr id="178" name="Shape 178"/>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179" name="Shape 179"/>
          <p:cNvSpPr txBox="1">
            <a:spLocks noGrp="1"/>
          </p:cNvSpPr>
          <p:nvPr>
            <p:ph type="title"/>
          </p:nvPr>
        </p:nvSpPr>
        <p:spPr>
          <a:xfrm>
            <a:off x="490250" y="450150"/>
            <a:ext cx="5878799" cy="4090800"/>
          </a:xfrm>
          <a:prstGeom prst="rect">
            <a:avLst/>
          </a:prstGeom>
        </p:spPr>
        <p:txBody>
          <a:bodyPr lIns="91425" tIns="91425" rIns="91425" bIns="91425" anchor="ctr" anchorCtr="0"/>
          <a:lstStyle>
            <a:lvl1pPr lvl="0" rtl="0">
              <a:spcBef>
                <a:spcPts val="0"/>
              </a:spcBef>
              <a:buSzPct val="100000"/>
              <a:defRPr sz="4800"/>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a:endParaRPr/>
          </a:p>
        </p:txBody>
      </p:sp>
      <p:sp>
        <p:nvSpPr>
          <p:cNvPr id="180" name="Shape 18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181"/>
        <p:cNvGrpSpPr/>
        <p:nvPr/>
      </p:nvGrpSpPr>
      <p:grpSpPr>
        <a:xfrm>
          <a:off x="0" y="0"/>
          <a:ext cx="0" cy="0"/>
          <a:chOff x="0" y="0"/>
          <a:chExt cx="0" cy="0"/>
        </a:xfrm>
      </p:grpSpPr>
      <p:sp>
        <p:nvSpPr>
          <p:cNvPr id="182" name="Shape 182"/>
          <p:cNvSpPr/>
          <p:nvPr/>
        </p:nvSpPr>
        <p:spPr>
          <a:xfrm>
            <a:off x="4572000" y="-25"/>
            <a:ext cx="4572000" cy="5143499"/>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cxnSp>
        <p:nvCxnSpPr>
          <p:cNvPr id="183" name="Shape 183"/>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184" name="Shape 184"/>
          <p:cNvSpPr txBox="1">
            <a:spLocks noGrp="1"/>
          </p:cNvSpPr>
          <p:nvPr>
            <p:ph type="title"/>
          </p:nvPr>
        </p:nvSpPr>
        <p:spPr>
          <a:xfrm>
            <a:off x="265500" y="929275"/>
            <a:ext cx="4045199" cy="1786199"/>
          </a:xfrm>
          <a:prstGeom prst="rect">
            <a:avLst/>
          </a:prstGeom>
        </p:spPr>
        <p:txBody>
          <a:bodyPr lIns="91425" tIns="91425" rIns="91425" bIns="91425" anchor="b" anchorCtr="0"/>
          <a:lstStyle>
            <a:lvl1pPr lvl="0" algn="ctr" rtl="0">
              <a:spcBef>
                <a:spcPts val="0"/>
              </a:spcBef>
              <a:buClr>
                <a:schemeClr val="lt2"/>
              </a:buClr>
              <a:defRPr>
                <a:solidFill>
                  <a:schemeClr val="lt2"/>
                </a:solidFill>
              </a:defRPr>
            </a:lvl1pPr>
            <a:lvl2pPr lvl="1" algn="ctr" rtl="0">
              <a:spcBef>
                <a:spcPts val="0"/>
              </a:spcBef>
              <a:buClr>
                <a:schemeClr val="lt2"/>
              </a:buClr>
              <a:defRPr>
                <a:solidFill>
                  <a:schemeClr val="lt2"/>
                </a:solidFill>
              </a:defRPr>
            </a:lvl2pPr>
            <a:lvl3pPr lvl="2" algn="ctr" rtl="0">
              <a:spcBef>
                <a:spcPts val="0"/>
              </a:spcBef>
              <a:buClr>
                <a:schemeClr val="lt2"/>
              </a:buClr>
              <a:defRPr>
                <a:solidFill>
                  <a:schemeClr val="lt2"/>
                </a:solidFill>
              </a:defRPr>
            </a:lvl3pPr>
            <a:lvl4pPr lvl="3" algn="ctr" rtl="0">
              <a:spcBef>
                <a:spcPts val="0"/>
              </a:spcBef>
              <a:buClr>
                <a:schemeClr val="lt2"/>
              </a:buClr>
              <a:defRPr>
                <a:solidFill>
                  <a:schemeClr val="lt2"/>
                </a:solidFill>
              </a:defRPr>
            </a:lvl4pPr>
            <a:lvl5pPr lvl="4" algn="ctr" rtl="0">
              <a:spcBef>
                <a:spcPts val="0"/>
              </a:spcBef>
              <a:buClr>
                <a:schemeClr val="lt2"/>
              </a:buClr>
              <a:defRPr>
                <a:solidFill>
                  <a:schemeClr val="lt2"/>
                </a:solidFill>
              </a:defRPr>
            </a:lvl5pPr>
            <a:lvl6pPr lvl="5" algn="ctr" rtl="0">
              <a:spcBef>
                <a:spcPts val="0"/>
              </a:spcBef>
              <a:buClr>
                <a:schemeClr val="lt2"/>
              </a:buClr>
              <a:defRPr>
                <a:solidFill>
                  <a:schemeClr val="lt2"/>
                </a:solidFill>
              </a:defRPr>
            </a:lvl6pPr>
            <a:lvl7pPr lvl="6" algn="ctr" rtl="0">
              <a:spcBef>
                <a:spcPts val="0"/>
              </a:spcBef>
              <a:buClr>
                <a:schemeClr val="lt2"/>
              </a:buClr>
              <a:defRPr>
                <a:solidFill>
                  <a:schemeClr val="lt2"/>
                </a:solidFill>
              </a:defRPr>
            </a:lvl7pPr>
            <a:lvl8pPr lvl="7" algn="ctr" rtl="0">
              <a:spcBef>
                <a:spcPts val="0"/>
              </a:spcBef>
              <a:buClr>
                <a:schemeClr val="lt2"/>
              </a:buClr>
              <a:defRPr>
                <a:solidFill>
                  <a:schemeClr val="lt2"/>
                </a:solidFill>
              </a:defRPr>
            </a:lvl8pPr>
            <a:lvl9pPr lvl="8" algn="ctr" rtl="0">
              <a:spcBef>
                <a:spcPts val="0"/>
              </a:spcBef>
              <a:buClr>
                <a:schemeClr val="lt2"/>
              </a:buClr>
              <a:defRPr>
                <a:solidFill>
                  <a:schemeClr val="lt2"/>
                </a:solidFill>
              </a:defRPr>
            </a:lvl9pPr>
          </a:lstStyle>
          <a:p>
            <a:endParaRPr/>
          </a:p>
        </p:txBody>
      </p:sp>
      <p:sp>
        <p:nvSpPr>
          <p:cNvPr id="185" name="Shape 185"/>
          <p:cNvSpPr txBox="1">
            <a:spLocks noGrp="1"/>
          </p:cNvSpPr>
          <p:nvPr>
            <p:ph type="subTitle" idx="1"/>
          </p:nvPr>
        </p:nvSpPr>
        <p:spPr>
          <a:xfrm>
            <a:off x="265500" y="2769000"/>
            <a:ext cx="4045199" cy="1574099"/>
          </a:xfrm>
          <a:prstGeom prst="rect">
            <a:avLst/>
          </a:prstGeom>
        </p:spPr>
        <p:txBody>
          <a:bodyPr lIns="91425" tIns="91425" rIns="91425" bIns="91425" anchor="t" anchorCtr="0"/>
          <a:lstStyle>
            <a:lvl1pPr lvl="0" algn="ctr" rtl="0">
              <a:lnSpc>
                <a:spcPct val="100000"/>
              </a:lnSpc>
              <a:spcBef>
                <a:spcPts val="0"/>
              </a:spcBef>
              <a:spcAft>
                <a:spcPts val="0"/>
              </a:spcAft>
              <a:buSzPct val="100000"/>
              <a:buFont typeface="Economica"/>
              <a:buNone/>
              <a:defRPr sz="2400">
                <a:latin typeface="Economica"/>
                <a:ea typeface="Economica"/>
                <a:cs typeface="Economica"/>
                <a:sym typeface="Economica"/>
              </a:defRPr>
            </a:lvl1pPr>
            <a:lvl2pPr lvl="1" algn="ctr" rtl="0">
              <a:lnSpc>
                <a:spcPct val="100000"/>
              </a:lnSpc>
              <a:spcBef>
                <a:spcPts val="0"/>
              </a:spcBef>
              <a:spcAft>
                <a:spcPts val="0"/>
              </a:spcAft>
              <a:buSzPct val="100000"/>
              <a:buFont typeface="Economica"/>
              <a:buNone/>
              <a:defRPr sz="2400">
                <a:latin typeface="Economica"/>
                <a:ea typeface="Economica"/>
                <a:cs typeface="Economica"/>
                <a:sym typeface="Economica"/>
              </a:defRPr>
            </a:lvl2pPr>
            <a:lvl3pPr lvl="2" algn="ctr" rtl="0">
              <a:lnSpc>
                <a:spcPct val="100000"/>
              </a:lnSpc>
              <a:spcBef>
                <a:spcPts val="0"/>
              </a:spcBef>
              <a:spcAft>
                <a:spcPts val="0"/>
              </a:spcAft>
              <a:buSzPct val="100000"/>
              <a:buFont typeface="Economica"/>
              <a:buNone/>
              <a:defRPr sz="2400">
                <a:latin typeface="Economica"/>
                <a:ea typeface="Economica"/>
                <a:cs typeface="Economica"/>
                <a:sym typeface="Economica"/>
              </a:defRPr>
            </a:lvl3pPr>
            <a:lvl4pPr lvl="3" algn="ctr" rtl="0">
              <a:lnSpc>
                <a:spcPct val="100000"/>
              </a:lnSpc>
              <a:spcBef>
                <a:spcPts val="0"/>
              </a:spcBef>
              <a:spcAft>
                <a:spcPts val="0"/>
              </a:spcAft>
              <a:buSzPct val="100000"/>
              <a:buFont typeface="Economica"/>
              <a:buNone/>
              <a:defRPr sz="2400">
                <a:latin typeface="Economica"/>
                <a:ea typeface="Economica"/>
                <a:cs typeface="Economica"/>
                <a:sym typeface="Economica"/>
              </a:defRPr>
            </a:lvl4pPr>
            <a:lvl5pPr lvl="4" algn="ctr" rtl="0">
              <a:lnSpc>
                <a:spcPct val="100000"/>
              </a:lnSpc>
              <a:spcBef>
                <a:spcPts val="0"/>
              </a:spcBef>
              <a:spcAft>
                <a:spcPts val="0"/>
              </a:spcAft>
              <a:buSzPct val="100000"/>
              <a:buFont typeface="Economica"/>
              <a:buNone/>
              <a:defRPr sz="2400">
                <a:latin typeface="Economica"/>
                <a:ea typeface="Economica"/>
                <a:cs typeface="Economica"/>
                <a:sym typeface="Economica"/>
              </a:defRPr>
            </a:lvl5pPr>
            <a:lvl6pPr lvl="5" algn="ctr" rtl="0">
              <a:lnSpc>
                <a:spcPct val="100000"/>
              </a:lnSpc>
              <a:spcBef>
                <a:spcPts val="0"/>
              </a:spcBef>
              <a:spcAft>
                <a:spcPts val="0"/>
              </a:spcAft>
              <a:buSzPct val="100000"/>
              <a:buFont typeface="Economica"/>
              <a:buNone/>
              <a:defRPr sz="2400">
                <a:latin typeface="Economica"/>
                <a:ea typeface="Economica"/>
                <a:cs typeface="Economica"/>
                <a:sym typeface="Economica"/>
              </a:defRPr>
            </a:lvl6pPr>
            <a:lvl7pPr lvl="6" algn="ctr" rtl="0">
              <a:lnSpc>
                <a:spcPct val="100000"/>
              </a:lnSpc>
              <a:spcBef>
                <a:spcPts val="0"/>
              </a:spcBef>
              <a:spcAft>
                <a:spcPts val="0"/>
              </a:spcAft>
              <a:buSzPct val="100000"/>
              <a:buFont typeface="Economica"/>
              <a:buNone/>
              <a:defRPr sz="2400">
                <a:latin typeface="Economica"/>
                <a:ea typeface="Economica"/>
                <a:cs typeface="Economica"/>
                <a:sym typeface="Economica"/>
              </a:defRPr>
            </a:lvl7pPr>
            <a:lvl8pPr lvl="7" algn="ctr" rtl="0">
              <a:lnSpc>
                <a:spcPct val="100000"/>
              </a:lnSpc>
              <a:spcBef>
                <a:spcPts val="0"/>
              </a:spcBef>
              <a:spcAft>
                <a:spcPts val="0"/>
              </a:spcAft>
              <a:buSzPct val="100000"/>
              <a:buFont typeface="Economica"/>
              <a:buNone/>
              <a:defRPr sz="2400">
                <a:latin typeface="Economica"/>
                <a:ea typeface="Economica"/>
                <a:cs typeface="Economica"/>
                <a:sym typeface="Economica"/>
              </a:defRPr>
            </a:lvl8pPr>
            <a:lvl9pPr lvl="8" algn="ctr" rtl="0">
              <a:lnSpc>
                <a:spcPct val="100000"/>
              </a:lnSpc>
              <a:spcBef>
                <a:spcPts val="0"/>
              </a:spcBef>
              <a:spcAft>
                <a:spcPts val="0"/>
              </a:spcAft>
              <a:buSzPct val="100000"/>
              <a:buFont typeface="Economica"/>
              <a:buNone/>
              <a:defRPr sz="2400">
                <a:latin typeface="Economica"/>
                <a:ea typeface="Economica"/>
                <a:cs typeface="Economica"/>
                <a:sym typeface="Economica"/>
              </a:defRPr>
            </a:lvl9pPr>
          </a:lstStyle>
          <a:p>
            <a:endParaRPr/>
          </a:p>
        </p:txBody>
      </p:sp>
      <p:sp>
        <p:nvSpPr>
          <p:cNvPr id="186" name="Shape 186"/>
          <p:cNvSpPr txBox="1">
            <a:spLocks noGrp="1"/>
          </p:cNvSpPr>
          <p:nvPr>
            <p:ph type="body" idx="2"/>
          </p:nvPr>
        </p:nvSpPr>
        <p:spPr>
          <a:xfrm>
            <a:off x="4939500" y="724200"/>
            <a:ext cx="3837000" cy="3695099"/>
          </a:xfrm>
          <a:prstGeom prst="rect">
            <a:avLst/>
          </a:prstGeom>
        </p:spPr>
        <p:txBody>
          <a:bodyPr lIns="91425" tIns="91425" rIns="91425" bIns="91425" anchor="ctr" anchorCtr="0"/>
          <a:lstStyle>
            <a:lvl1pPr lvl="0" rtl="0">
              <a:spcBef>
                <a:spcPts val="0"/>
              </a:spcBef>
              <a:buClr>
                <a:schemeClr val="lt1"/>
              </a:buClr>
              <a:defRPr>
                <a:solidFill>
                  <a:schemeClr val="lt1"/>
                </a:solidFill>
              </a:defRPr>
            </a:lvl1pPr>
            <a:lvl2pPr lvl="1" rtl="0">
              <a:spcBef>
                <a:spcPts val="0"/>
              </a:spcBef>
              <a:buClr>
                <a:schemeClr val="lt1"/>
              </a:buClr>
              <a:defRPr>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a:endParaRPr/>
          </a:p>
        </p:txBody>
      </p:sp>
      <p:sp>
        <p:nvSpPr>
          <p:cNvPr id="187" name="Shape 18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Caption">
    <p:spTree>
      <p:nvGrpSpPr>
        <p:cNvPr id="1" name="Shape 188"/>
        <p:cNvGrpSpPr/>
        <p:nvPr/>
      </p:nvGrpSpPr>
      <p:grpSpPr>
        <a:xfrm>
          <a:off x="0" y="0"/>
          <a:ext cx="0" cy="0"/>
          <a:chOff x="0" y="0"/>
          <a:chExt cx="0" cy="0"/>
        </a:xfrm>
      </p:grpSpPr>
      <p:sp>
        <p:nvSpPr>
          <p:cNvPr id="189" name="Shape 189"/>
          <p:cNvSpPr txBox="1">
            <a:spLocks noGrp="1"/>
          </p:cNvSpPr>
          <p:nvPr>
            <p:ph type="body" idx="1"/>
          </p:nvPr>
        </p:nvSpPr>
        <p:spPr>
          <a:xfrm>
            <a:off x="319500" y="4218925"/>
            <a:ext cx="5998800" cy="598799"/>
          </a:xfrm>
          <a:prstGeom prst="rect">
            <a:avLst/>
          </a:prstGeom>
        </p:spPr>
        <p:txBody>
          <a:bodyPr lIns="91425" tIns="91425" rIns="91425" bIns="91425" anchor="ctr" anchorCtr="0"/>
          <a:lstStyle>
            <a:lvl1pPr lvl="0" rtl="0">
              <a:lnSpc>
                <a:spcPct val="100000"/>
              </a:lnSpc>
              <a:spcBef>
                <a:spcPts val="0"/>
              </a:spcBef>
              <a:spcAft>
                <a:spcPts val="0"/>
              </a:spcAft>
              <a:buSzPct val="100000"/>
              <a:buFont typeface="Economica"/>
              <a:buNone/>
              <a:defRPr sz="2400">
                <a:latin typeface="Economica"/>
                <a:ea typeface="Economica"/>
                <a:cs typeface="Economica"/>
                <a:sym typeface="Economica"/>
              </a:defRPr>
            </a:lvl1pPr>
          </a:lstStyle>
          <a:p>
            <a:endParaRPr/>
          </a:p>
        </p:txBody>
      </p:sp>
      <p:sp>
        <p:nvSpPr>
          <p:cNvPr id="190" name="Shape 19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Big number">
    <p:spTree>
      <p:nvGrpSpPr>
        <p:cNvPr id="1" name="Shape 191"/>
        <p:cNvGrpSpPr/>
        <p:nvPr/>
      </p:nvGrpSpPr>
      <p:grpSpPr>
        <a:xfrm>
          <a:off x="0" y="0"/>
          <a:ext cx="0" cy="0"/>
          <a:chOff x="0" y="0"/>
          <a:chExt cx="0" cy="0"/>
        </a:xfrm>
      </p:grpSpPr>
      <p:sp>
        <p:nvSpPr>
          <p:cNvPr id="192" name="Shape 192"/>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193" name="Shape 193"/>
          <p:cNvSpPr txBox="1">
            <a:spLocks noGrp="1"/>
          </p:cNvSpPr>
          <p:nvPr>
            <p:ph type="title"/>
          </p:nvPr>
        </p:nvSpPr>
        <p:spPr>
          <a:xfrm>
            <a:off x="311700" y="957125"/>
            <a:ext cx="8520599" cy="2128799"/>
          </a:xfrm>
          <a:prstGeom prst="rect">
            <a:avLst/>
          </a:prstGeom>
        </p:spPr>
        <p:txBody>
          <a:bodyPr lIns="91425" tIns="91425" rIns="91425" bIns="91425" anchor="ctr" anchorCtr="0"/>
          <a:lstStyle>
            <a:lvl1pPr lvl="0" algn="ctr" rtl="0">
              <a:spcBef>
                <a:spcPts val="0"/>
              </a:spcBef>
              <a:buClr>
                <a:schemeClr val="lt2"/>
              </a:buClr>
              <a:buSzPct val="100000"/>
              <a:defRPr sz="16000">
                <a:solidFill>
                  <a:schemeClr val="lt2"/>
                </a:solidFill>
              </a:defRPr>
            </a:lvl1pPr>
            <a:lvl2pPr lvl="1" algn="ctr" rtl="0">
              <a:spcBef>
                <a:spcPts val="0"/>
              </a:spcBef>
              <a:buClr>
                <a:schemeClr val="lt2"/>
              </a:buClr>
              <a:buSzPct val="100000"/>
              <a:defRPr sz="16000">
                <a:solidFill>
                  <a:schemeClr val="lt2"/>
                </a:solidFill>
              </a:defRPr>
            </a:lvl2pPr>
            <a:lvl3pPr lvl="2" algn="ctr" rtl="0">
              <a:spcBef>
                <a:spcPts val="0"/>
              </a:spcBef>
              <a:buClr>
                <a:schemeClr val="lt2"/>
              </a:buClr>
              <a:buSzPct val="100000"/>
              <a:defRPr sz="16000">
                <a:solidFill>
                  <a:schemeClr val="lt2"/>
                </a:solidFill>
              </a:defRPr>
            </a:lvl3pPr>
            <a:lvl4pPr lvl="3" algn="ctr" rtl="0">
              <a:spcBef>
                <a:spcPts val="0"/>
              </a:spcBef>
              <a:buClr>
                <a:schemeClr val="lt2"/>
              </a:buClr>
              <a:buSzPct val="100000"/>
              <a:defRPr sz="16000">
                <a:solidFill>
                  <a:schemeClr val="lt2"/>
                </a:solidFill>
              </a:defRPr>
            </a:lvl4pPr>
            <a:lvl5pPr lvl="4" algn="ctr" rtl="0">
              <a:spcBef>
                <a:spcPts val="0"/>
              </a:spcBef>
              <a:buClr>
                <a:schemeClr val="lt2"/>
              </a:buClr>
              <a:buSzPct val="100000"/>
              <a:defRPr sz="16000">
                <a:solidFill>
                  <a:schemeClr val="lt2"/>
                </a:solidFill>
              </a:defRPr>
            </a:lvl5pPr>
            <a:lvl6pPr lvl="5" algn="ctr" rtl="0">
              <a:spcBef>
                <a:spcPts val="0"/>
              </a:spcBef>
              <a:buClr>
                <a:schemeClr val="lt2"/>
              </a:buClr>
              <a:buSzPct val="100000"/>
              <a:defRPr sz="16000">
                <a:solidFill>
                  <a:schemeClr val="lt2"/>
                </a:solidFill>
              </a:defRPr>
            </a:lvl6pPr>
            <a:lvl7pPr lvl="6" algn="ctr" rtl="0">
              <a:spcBef>
                <a:spcPts val="0"/>
              </a:spcBef>
              <a:buClr>
                <a:schemeClr val="lt2"/>
              </a:buClr>
              <a:buSzPct val="100000"/>
              <a:defRPr sz="16000">
                <a:solidFill>
                  <a:schemeClr val="lt2"/>
                </a:solidFill>
              </a:defRPr>
            </a:lvl7pPr>
            <a:lvl8pPr lvl="7" algn="ctr" rtl="0">
              <a:spcBef>
                <a:spcPts val="0"/>
              </a:spcBef>
              <a:buClr>
                <a:schemeClr val="lt2"/>
              </a:buClr>
              <a:buSzPct val="100000"/>
              <a:defRPr sz="16000">
                <a:solidFill>
                  <a:schemeClr val="lt2"/>
                </a:solidFill>
              </a:defRPr>
            </a:lvl8pPr>
            <a:lvl9pPr lvl="8" algn="ctr" rtl="0">
              <a:spcBef>
                <a:spcPts val="0"/>
              </a:spcBef>
              <a:buClr>
                <a:schemeClr val="lt2"/>
              </a:buClr>
              <a:buSzPct val="100000"/>
              <a:defRPr sz="16000">
                <a:solidFill>
                  <a:schemeClr val="lt2"/>
                </a:solidFill>
              </a:defRPr>
            </a:lvl9pPr>
          </a:lstStyle>
          <a:p>
            <a:endParaRPr/>
          </a:p>
        </p:txBody>
      </p:sp>
      <p:sp>
        <p:nvSpPr>
          <p:cNvPr id="194" name="Shape 194"/>
          <p:cNvSpPr txBox="1">
            <a:spLocks noGrp="1"/>
          </p:cNvSpPr>
          <p:nvPr>
            <p:ph type="body" idx="1"/>
          </p:nvPr>
        </p:nvSpPr>
        <p:spPr>
          <a:xfrm>
            <a:off x="311700" y="3162000"/>
            <a:ext cx="8520599" cy="1071599"/>
          </a:xfrm>
          <a:prstGeom prst="rect">
            <a:avLst/>
          </a:prstGeom>
        </p:spPr>
        <p:txBody>
          <a:bodyPr lIns="91425" tIns="91425" rIns="91425" bIns="91425" anchor="t" anchorCtr="0"/>
          <a:lstStyle>
            <a:lvl1pPr lvl="0" algn="ctr" rtl="0">
              <a:spcBef>
                <a:spcPts val="0"/>
              </a:spcBef>
              <a:defRPr/>
            </a:lvl1pPr>
            <a:lvl2pPr lvl="1" algn="ctr" rtl="0">
              <a:spcBef>
                <a:spcPts val="0"/>
              </a:spcBef>
              <a:defRPr/>
            </a:lvl2pPr>
            <a:lvl3pPr lvl="2" algn="ctr" rtl="0">
              <a:spcBef>
                <a:spcPts val="0"/>
              </a:spcBef>
              <a:defRPr/>
            </a:lvl3pPr>
            <a:lvl4pPr lvl="3" algn="ctr" rtl="0">
              <a:spcBef>
                <a:spcPts val="0"/>
              </a:spcBef>
              <a:defRPr/>
            </a:lvl4pPr>
            <a:lvl5pPr lvl="4" algn="ctr" rtl="0">
              <a:spcBef>
                <a:spcPts val="0"/>
              </a:spcBef>
              <a:defRPr/>
            </a:lvl5pPr>
            <a:lvl6pPr lvl="5" algn="ctr" rtl="0">
              <a:spcBef>
                <a:spcPts val="0"/>
              </a:spcBef>
              <a:defRPr/>
            </a:lvl6pPr>
            <a:lvl7pPr lvl="6" algn="ctr" rtl="0">
              <a:spcBef>
                <a:spcPts val="0"/>
              </a:spcBef>
              <a:defRPr/>
            </a:lvl7pPr>
            <a:lvl8pPr lvl="7" algn="ctr" rtl="0">
              <a:spcBef>
                <a:spcPts val="0"/>
              </a:spcBef>
              <a:defRPr/>
            </a:lvl8pPr>
            <a:lvl9pPr lvl="8" algn="ctr" rtl="0">
              <a:spcBef>
                <a:spcPts val="0"/>
              </a:spcBef>
              <a:defRPr/>
            </a:lvl9pPr>
          </a:lstStyle>
          <a:p>
            <a:endParaRPr/>
          </a:p>
        </p:txBody>
      </p:sp>
      <p:sp>
        <p:nvSpPr>
          <p:cNvPr id="195" name="Shape 19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96"/>
        <p:cNvGrpSpPr/>
        <p:nvPr/>
      </p:nvGrpSpPr>
      <p:grpSpPr>
        <a:xfrm>
          <a:off x="0" y="0"/>
          <a:ext cx="0" cy="0"/>
          <a:chOff x="0" y="0"/>
          <a:chExt cx="0" cy="0"/>
        </a:xfrm>
      </p:grpSpPr>
      <p:sp>
        <p:nvSpPr>
          <p:cNvPr id="197" name="Shape 19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5"/>
        <p:cNvGrpSpPr/>
        <p:nvPr/>
      </p:nvGrpSpPr>
      <p:grpSpPr>
        <a:xfrm>
          <a:off x="0" y="0"/>
          <a:ext cx="0" cy="0"/>
          <a:chOff x="0" y="0"/>
          <a:chExt cx="0" cy="0"/>
        </a:xfrm>
      </p:grpSpPr>
      <p:sp>
        <p:nvSpPr>
          <p:cNvPr id="16" name="Shape 16"/>
          <p:cNvSpPr/>
          <p:nvPr/>
        </p:nvSpPr>
        <p:spPr>
          <a:xfrm>
            <a:off x="0" y="0"/>
            <a:ext cx="9144000" cy="1149900"/>
          </a:xfrm>
          <a:prstGeom prst="rect">
            <a:avLst/>
          </a:prstGeom>
          <a:solidFill>
            <a:srgbClr val="2388DB"/>
          </a:solidFill>
          <a:ln>
            <a:noFill/>
          </a:ln>
        </p:spPr>
        <p:txBody>
          <a:bodyPr lIns="91425" tIns="45700" rIns="91425" bIns="45700" anchor="ctr" anchorCtr="0">
            <a:noAutofit/>
          </a:bodyPr>
          <a:lstStyle/>
          <a:p>
            <a:pPr lvl="0">
              <a:spcBef>
                <a:spcPts val="0"/>
              </a:spcBef>
              <a:buNone/>
            </a:pPr>
            <a:endParaRPr/>
          </a:p>
        </p:txBody>
      </p:sp>
      <p:cxnSp>
        <p:nvCxnSpPr>
          <p:cNvPr id="17" name="Shape 17"/>
          <p:cNvCxnSpPr/>
          <p:nvPr/>
        </p:nvCxnSpPr>
        <p:spPr>
          <a:xfrm>
            <a:off x="0" y="1127875"/>
            <a:ext cx="9144000" cy="0"/>
          </a:xfrm>
          <a:prstGeom prst="straightConnector1">
            <a:avLst/>
          </a:prstGeom>
          <a:noFill/>
          <a:ln w="57150" cap="flat" cmpd="sng">
            <a:solidFill>
              <a:srgbClr val="000000">
                <a:alpha val="14901"/>
              </a:srgbClr>
            </a:solidFill>
            <a:prstDash val="solid"/>
            <a:round/>
            <a:headEnd type="none" w="med" len="med"/>
            <a:tailEnd type="none" w="med" len="med"/>
          </a:ln>
        </p:spPr>
      </p:cxnSp>
      <p:sp>
        <p:nvSpPr>
          <p:cNvPr id="18" name="Shape 18"/>
          <p:cNvSpPr txBox="1">
            <a:spLocks noGrp="1"/>
          </p:cNvSpPr>
          <p:nvPr>
            <p:ph type="title"/>
          </p:nvPr>
        </p:nvSpPr>
        <p:spPr>
          <a:xfrm>
            <a:off x="457200" y="205978"/>
            <a:ext cx="8229600"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457200" y="1200150"/>
            <a:ext cx="8229600" cy="3725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1"/>
        <p:cNvGrpSpPr/>
        <p:nvPr/>
      </p:nvGrpSpPr>
      <p:grpSpPr>
        <a:xfrm>
          <a:off x="0" y="0"/>
          <a:ext cx="0" cy="0"/>
          <a:chOff x="0" y="0"/>
          <a:chExt cx="0" cy="0"/>
        </a:xfrm>
      </p:grpSpPr>
      <p:sp>
        <p:nvSpPr>
          <p:cNvPr id="22" name="Shape 22"/>
          <p:cNvSpPr/>
          <p:nvPr/>
        </p:nvSpPr>
        <p:spPr>
          <a:xfrm>
            <a:off x="0" y="0"/>
            <a:ext cx="9144000" cy="1149900"/>
          </a:xfrm>
          <a:prstGeom prst="rect">
            <a:avLst/>
          </a:prstGeom>
          <a:solidFill>
            <a:schemeClr val="dk2"/>
          </a:solidFill>
          <a:ln>
            <a:noFill/>
          </a:ln>
        </p:spPr>
        <p:txBody>
          <a:bodyPr lIns="91425" tIns="45700" rIns="91425" bIns="45700" anchor="ctr" anchorCtr="0">
            <a:noAutofit/>
          </a:bodyPr>
          <a:lstStyle/>
          <a:p>
            <a:pPr lvl="0">
              <a:spcBef>
                <a:spcPts val="0"/>
              </a:spcBef>
              <a:buNone/>
            </a:pPr>
            <a:endParaRPr/>
          </a:p>
        </p:txBody>
      </p:sp>
      <p:cxnSp>
        <p:nvCxnSpPr>
          <p:cNvPr id="23" name="Shape 23"/>
          <p:cNvCxnSpPr/>
          <p:nvPr/>
        </p:nvCxnSpPr>
        <p:spPr>
          <a:xfrm>
            <a:off x="0" y="1127875"/>
            <a:ext cx="9144000" cy="0"/>
          </a:xfrm>
          <a:prstGeom prst="straightConnector1">
            <a:avLst/>
          </a:prstGeom>
          <a:noFill/>
          <a:ln w="57150" cap="flat" cmpd="sng">
            <a:solidFill>
              <a:srgbClr val="000000">
                <a:alpha val="14901"/>
              </a:srgbClr>
            </a:solidFill>
            <a:prstDash val="solid"/>
            <a:round/>
            <a:headEnd type="none" w="med" len="med"/>
            <a:tailEnd type="none" w="med" len="med"/>
          </a:ln>
        </p:spPr>
      </p:cxnSp>
      <p:sp>
        <p:nvSpPr>
          <p:cNvPr id="24" name="Shape 24"/>
          <p:cNvSpPr txBox="1">
            <a:spLocks noGrp="1"/>
          </p:cNvSpPr>
          <p:nvPr>
            <p:ph type="title"/>
          </p:nvPr>
        </p:nvSpPr>
        <p:spPr>
          <a:xfrm>
            <a:off x="457200" y="205978"/>
            <a:ext cx="8229600"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5" name="Shape 25"/>
          <p:cNvSpPr txBox="1">
            <a:spLocks noGrp="1"/>
          </p:cNvSpPr>
          <p:nvPr>
            <p:ph type="body" idx="1"/>
          </p:nvPr>
        </p:nvSpPr>
        <p:spPr>
          <a:xfrm>
            <a:off x="457200" y="1200150"/>
            <a:ext cx="3994500" cy="3725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2"/>
          </p:nvPr>
        </p:nvSpPr>
        <p:spPr>
          <a:xfrm>
            <a:off x="4692273" y="1200150"/>
            <a:ext cx="3994500" cy="3725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8"/>
        <p:cNvGrpSpPr/>
        <p:nvPr/>
      </p:nvGrpSpPr>
      <p:grpSpPr>
        <a:xfrm>
          <a:off x="0" y="0"/>
          <a:ext cx="0" cy="0"/>
          <a:chOff x="0" y="0"/>
          <a:chExt cx="0" cy="0"/>
        </a:xfrm>
      </p:grpSpPr>
      <p:sp>
        <p:nvSpPr>
          <p:cNvPr id="29" name="Shape 29"/>
          <p:cNvSpPr/>
          <p:nvPr/>
        </p:nvSpPr>
        <p:spPr>
          <a:xfrm>
            <a:off x="0" y="0"/>
            <a:ext cx="9144000" cy="1149900"/>
          </a:xfrm>
          <a:prstGeom prst="rect">
            <a:avLst/>
          </a:prstGeom>
          <a:solidFill>
            <a:srgbClr val="2388DB"/>
          </a:solidFill>
          <a:ln>
            <a:noFill/>
          </a:ln>
        </p:spPr>
        <p:txBody>
          <a:bodyPr lIns="91425" tIns="45700" rIns="91425" bIns="45700" anchor="ctr" anchorCtr="0">
            <a:noAutofit/>
          </a:bodyPr>
          <a:lstStyle/>
          <a:p>
            <a:pPr lvl="0">
              <a:spcBef>
                <a:spcPts val="0"/>
              </a:spcBef>
              <a:buNone/>
            </a:pPr>
            <a:endParaRPr/>
          </a:p>
        </p:txBody>
      </p:sp>
      <p:cxnSp>
        <p:nvCxnSpPr>
          <p:cNvPr id="30" name="Shape 30"/>
          <p:cNvCxnSpPr/>
          <p:nvPr/>
        </p:nvCxnSpPr>
        <p:spPr>
          <a:xfrm>
            <a:off x="0" y="1127875"/>
            <a:ext cx="9144000" cy="0"/>
          </a:xfrm>
          <a:prstGeom prst="straightConnector1">
            <a:avLst/>
          </a:prstGeom>
          <a:noFill/>
          <a:ln w="57150" cap="flat" cmpd="sng">
            <a:solidFill>
              <a:srgbClr val="000000">
                <a:alpha val="14901"/>
              </a:srgbClr>
            </a:solidFill>
            <a:prstDash val="solid"/>
            <a:round/>
            <a:headEnd type="none" w="med" len="med"/>
            <a:tailEnd type="none" w="med" len="med"/>
          </a:ln>
        </p:spPr>
      </p:cxnSp>
      <p:sp>
        <p:nvSpPr>
          <p:cNvPr id="31" name="Shape 31"/>
          <p:cNvSpPr txBox="1">
            <a:spLocks noGrp="1"/>
          </p:cNvSpPr>
          <p:nvPr>
            <p:ph type="title"/>
          </p:nvPr>
        </p:nvSpPr>
        <p:spPr>
          <a:xfrm>
            <a:off x="457200" y="205978"/>
            <a:ext cx="8229600"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2" name="Shape 32"/>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aption">
    <p:spTree>
      <p:nvGrpSpPr>
        <p:cNvPr id="1" name="Shape 33"/>
        <p:cNvGrpSpPr/>
        <p:nvPr/>
      </p:nvGrpSpPr>
      <p:grpSpPr>
        <a:xfrm>
          <a:off x="0" y="0"/>
          <a:ext cx="0" cy="0"/>
          <a:chOff x="0" y="0"/>
          <a:chExt cx="0" cy="0"/>
        </a:xfrm>
      </p:grpSpPr>
      <p:sp>
        <p:nvSpPr>
          <p:cNvPr id="34" name="Shape 34"/>
          <p:cNvSpPr txBox="1">
            <a:spLocks noGrp="1"/>
          </p:cNvSpPr>
          <p:nvPr>
            <p:ph type="body" idx="1"/>
          </p:nvPr>
        </p:nvSpPr>
        <p:spPr>
          <a:xfrm>
            <a:off x="457200" y="4406309"/>
            <a:ext cx="8229600" cy="519599"/>
          </a:xfrm>
          <a:prstGeom prst="rect">
            <a:avLst/>
          </a:prstGeom>
        </p:spPr>
        <p:txBody>
          <a:bodyPr lIns="91425" tIns="91425" rIns="91425" bIns="91425" anchor="t" anchorCtr="0"/>
          <a:lstStyle>
            <a:lvl1pPr lvl="0">
              <a:spcBef>
                <a:spcPts val="0"/>
              </a:spcBef>
              <a:buClr>
                <a:schemeClr val="dk2"/>
              </a:buClr>
              <a:buSzPct val="100000"/>
              <a:buNone/>
              <a:defRPr sz="1800">
                <a:solidFill>
                  <a:schemeClr val="dk2"/>
                </a:solidFill>
              </a:defRPr>
            </a:lvl1pPr>
          </a:lstStyle>
          <a:p>
            <a:endParaRPr/>
          </a:p>
        </p:txBody>
      </p:sp>
      <p:sp>
        <p:nvSpPr>
          <p:cNvPr id="35" name="Shape 35"/>
          <p:cNvSpPr/>
          <p:nvPr/>
        </p:nvSpPr>
        <p:spPr>
          <a:xfrm>
            <a:off x="4274" y="0"/>
            <a:ext cx="9144000" cy="4406399"/>
          </a:xfrm>
          <a:prstGeom prst="rect">
            <a:avLst/>
          </a:prstGeom>
          <a:solidFill>
            <a:srgbClr val="2388DB"/>
          </a:solidFill>
          <a:ln>
            <a:noFill/>
          </a:ln>
        </p:spPr>
        <p:txBody>
          <a:bodyPr lIns="91425" tIns="45700" rIns="91425" bIns="45700" anchor="ctr" anchorCtr="0">
            <a:noAutofit/>
          </a:bodyPr>
          <a:lstStyle/>
          <a:p>
            <a:pPr lvl="0">
              <a:spcBef>
                <a:spcPts val="0"/>
              </a:spcBef>
              <a:buNone/>
            </a:pPr>
            <a:endParaRPr/>
          </a:p>
        </p:txBody>
      </p:sp>
      <p:cxnSp>
        <p:nvCxnSpPr>
          <p:cNvPr id="36" name="Shape 36"/>
          <p:cNvCxnSpPr/>
          <p:nvPr/>
        </p:nvCxnSpPr>
        <p:spPr>
          <a:xfrm>
            <a:off x="0" y="4384371"/>
            <a:ext cx="9144000" cy="0"/>
          </a:xfrm>
          <a:prstGeom prst="straightConnector1">
            <a:avLst/>
          </a:prstGeom>
          <a:noFill/>
          <a:ln w="57150" cap="flat" cmpd="sng">
            <a:solidFill>
              <a:srgbClr val="000000">
                <a:alpha val="14901"/>
              </a:srgbClr>
            </a:solidFill>
            <a:prstDash val="solid"/>
            <a:round/>
            <a:headEnd type="none" w="med" len="med"/>
            <a:tailEnd type="none" w="med" len="med"/>
          </a:ln>
        </p:spPr>
      </p:cxnSp>
      <p:sp>
        <p:nvSpPr>
          <p:cNvPr id="37" name="Shape 37"/>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bg>
      <p:bgPr>
        <a:solidFill>
          <a:schemeClr val="dk2"/>
        </a:solidFill>
        <a:effectLst/>
      </p:bgPr>
    </p:bg>
    <p:spTree>
      <p:nvGrpSpPr>
        <p:cNvPr id="1" name="Shape 38"/>
        <p:cNvGrpSpPr/>
        <p:nvPr/>
      </p:nvGrpSpPr>
      <p:grpSpPr>
        <a:xfrm>
          <a:off x="0" y="0"/>
          <a:ext cx="0" cy="0"/>
          <a:chOff x="0" y="0"/>
          <a:chExt cx="0" cy="0"/>
        </a:xfrm>
      </p:grpSpPr>
      <p:sp>
        <p:nvSpPr>
          <p:cNvPr id="39" name="Shape 39"/>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Click to edit Master title style</a:t>
            </a:r>
            <a:endParaRPr lang="en-US"/>
          </a:p>
        </p:txBody>
      </p:sp>
      <p:sp>
        <p:nvSpPr>
          <p:cNvPr id="3" name="Content Placeholder 2"/>
          <p:cNvSpPr>
            <a:spLocks noGrp="1"/>
          </p:cNvSpPr>
          <p:nvPr>
            <p:ph idx="1"/>
          </p:nvPr>
        </p:nvSpPr>
        <p:spPr/>
        <p:txBody>
          <a:bodyPr/>
          <a:lstStyle/>
          <a:p>
            <a:pPr lvl="0"/>
            <a:r>
              <a:rPr lang="pt-BR" smtClean="0"/>
              <a:t>Click to edit Master text styles</a:t>
            </a:r>
          </a:p>
          <a:p>
            <a:pPr lvl="1"/>
            <a:r>
              <a:rPr lang="pt-BR" smtClean="0"/>
              <a:t>Second level</a:t>
            </a:r>
          </a:p>
          <a:p>
            <a:pPr lvl="2"/>
            <a:r>
              <a:rPr lang="pt-BR" smtClean="0"/>
              <a:t>Third level</a:t>
            </a:r>
          </a:p>
          <a:p>
            <a:pPr lvl="3"/>
            <a:r>
              <a:rPr lang="pt-BR" smtClean="0"/>
              <a:t>Fourth level</a:t>
            </a:r>
          </a:p>
          <a:p>
            <a:pPr lvl="4"/>
            <a:r>
              <a:rPr lang="pt-BR" smtClean="0"/>
              <a:t>Fifth level</a:t>
            </a:r>
            <a:endParaRPr lang="en-US"/>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F8DA64E0-2FBC-F14B-8904-9B32942129AB}" type="datetimeFigureOut">
              <a:rPr lang="en-US" smtClean="0"/>
              <a:t>12/18/15</a:t>
            </a:fld>
            <a:endParaRPr lang="en-US"/>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1976FDF-48B6-CE4A-954A-B363B7D740CB}" type="slidenum">
              <a:rPr lang="en-US" smtClean="0"/>
              <a:t>‹#›</a:t>
            </a:fld>
            <a:endParaRPr lang="en-US"/>
          </a:p>
        </p:txBody>
      </p:sp>
    </p:spTree>
    <p:extLst>
      <p:ext uri="{BB962C8B-B14F-4D97-AF65-F5344CB8AC3E}">
        <p14:creationId xmlns:p14="http://schemas.microsoft.com/office/powerpoint/2010/main" val="15974862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49"/>
        <p:cNvGrpSpPr/>
        <p:nvPr/>
      </p:nvGrpSpPr>
      <p:grpSpPr>
        <a:xfrm>
          <a:off x="0" y="0"/>
          <a:ext cx="0" cy="0"/>
          <a:chOff x="0" y="0"/>
          <a:chExt cx="0" cy="0"/>
        </a:xfrm>
      </p:grpSpPr>
      <p:sp>
        <p:nvSpPr>
          <p:cNvPr id="150" name="Shape 150"/>
          <p:cNvSpPr/>
          <p:nvPr/>
        </p:nvSpPr>
        <p:spPr>
          <a:xfrm>
            <a:off x="2744012" y="756700"/>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a:headEnd type="none" w="med" len="med"/>
            <a:tailEnd type="none" w="med" len="med"/>
          </a:ln>
        </p:spPr>
      </p:sp>
      <p:sp>
        <p:nvSpPr>
          <p:cNvPr id="151" name="Shape 151"/>
          <p:cNvSpPr/>
          <p:nvPr/>
        </p:nvSpPr>
        <p:spPr>
          <a:xfrm rot="10800000">
            <a:off x="5318350" y="3266725"/>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a:headEnd type="none" w="med" len="med"/>
            <a:tailEnd type="none" w="med" len="med"/>
          </a:ln>
        </p:spPr>
      </p:sp>
      <p:sp>
        <p:nvSpPr>
          <p:cNvPr id="152" name="Shape 152"/>
          <p:cNvSpPr txBox="1">
            <a:spLocks noGrp="1"/>
          </p:cNvSpPr>
          <p:nvPr>
            <p:ph type="ctrTitle"/>
          </p:nvPr>
        </p:nvSpPr>
        <p:spPr>
          <a:xfrm>
            <a:off x="3044700" y="1444255"/>
            <a:ext cx="3054600" cy="1537199"/>
          </a:xfrm>
          <a:prstGeom prst="rect">
            <a:avLst/>
          </a:prstGeom>
        </p:spPr>
        <p:txBody>
          <a:bodyPr lIns="91425" tIns="91425" rIns="91425" bIns="91425" anchor="b" anchorCtr="0"/>
          <a:lstStyle>
            <a:lvl1pPr lvl="0" algn="ctr" rtl="0">
              <a:spcBef>
                <a:spcPts val="0"/>
              </a:spcBef>
              <a:defRPr/>
            </a:lvl1pPr>
            <a:lvl2pPr lvl="1" algn="ctr" rtl="0">
              <a:spcBef>
                <a:spcPts val="0"/>
              </a:spcBef>
              <a:defRPr/>
            </a:lvl2pPr>
            <a:lvl3pPr lvl="2" algn="ctr" rtl="0">
              <a:spcBef>
                <a:spcPts val="0"/>
              </a:spcBef>
              <a:defRPr/>
            </a:lvl3pPr>
            <a:lvl4pPr lvl="3" algn="ctr" rtl="0">
              <a:spcBef>
                <a:spcPts val="0"/>
              </a:spcBef>
              <a:defRPr/>
            </a:lvl4pPr>
            <a:lvl5pPr lvl="4" algn="ctr" rtl="0">
              <a:spcBef>
                <a:spcPts val="0"/>
              </a:spcBef>
              <a:defRPr/>
            </a:lvl5pPr>
            <a:lvl6pPr lvl="5" algn="ctr" rtl="0">
              <a:spcBef>
                <a:spcPts val="0"/>
              </a:spcBef>
              <a:defRPr/>
            </a:lvl6pPr>
            <a:lvl7pPr lvl="6" algn="ctr" rtl="0">
              <a:spcBef>
                <a:spcPts val="0"/>
              </a:spcBef>
              <a:defRPr/>
            </a:lvl7pPr>
            <a:lvl8pPr lvl="7" algn="ctr" rtl="0">
              <a:spcBef>
                <a:spcPts val="0"/>
              </a:spcBef>
              <a:defRPr/>
            </a:lvl8pPr>
            <a:lvl9pPr lvl="8" algn="ctr" rtl="0">
              <a:spcBef>
                <a:spcPts val="0"/>
              </a:spcBef>
              <a:defRPr/>
            </a:lvl9pPr>
          </a:lstStyle>
          <a:p>
            <a:endParaRPr/>
          </a:p>
        </p:txBody>
      </p:sp>
      <p:sp>
        <p:nvSpPr>
          <p:cNvPr id="153" name="Shape 153"/>
          <p:cNvSpPr txBox="1">
            <a:spLocks noGrp="1"/>
          </p:cNvSpPr>
          <p:nvPr>
            <p:ph type="subTitle" idx="1"/>
          </p:nvPr>
        </p:nvSpPr>
        <p:spPr>
          <a:xfrm>
            <a:off x="3044700" y="3116580"/>
            <a:ext cx="3054600" cy="701399"/>
          </a:xfrm>
          <a:prstGeom prst="rect">
            <a:avLst/>
          </a:prstGeom>
        </p:spPr>
        <p:txBody>
          <a:bodyPr lIns="91425" tIns="91425" rIns="91425" bIns="91425" anchor="t" anchorCtr="0"/>
          <a:lstStyle>
            <a:lvl1pPr lvl="0" algn="ctr" rtl="0">
              <a:lnSpc>
                <a:spcPct val="100000"/>
              </a:lnSpc>
              <a:spcBef>
                <a:spcPts val="0"/>
              </a:spcBef>
              <a:spcAft>
                <a:spcPts val="0"/>
              </a:spcAft>
              <a:buSzPct val="100000"/>
              <a:buFont typeface="Economica"/>
              <a:buNone/>
              <a:defRPr sz="2100">
                <a:latin typeface="Economica"/>
                <a:ea typeface="Economica"/>
                <a:cs typeface="Economica"/>
                <a:sym typeface="Economica"/>
              </a:defRPr>
            </a:lvl1pPr>
            <a:lvl2pPr lvl="1" algn="ctr" rtl="0">
              <a:lnSpc>
                <a:spcPct val="100000"/>
              </a:lnSpc>
              <a:spcBef>
                <a:spcPts val="0"/>
              </a:spcBef>
              <a:spcAft>
                <a:spcPts val="0"/>
              </a:spcAft>
              <a:buSzPct val="100000"/>
              <a:buFont typeface="Economica"/>
              <a:buNone/>
              <a:defRPr sz="2100">
                <a:latin typeface="Economica"/>
                <a:ea typeface="Economica"/>
                <a:cs typeface="Economica"/>
                <a:sym typeface="Economica"/>
              </a:defRPr>
            </a:lvl2pPr>
            <a:lvl3pPr lvl="2" algn="ctr" rtl="0">
              <a:lnSpc>
                <a:spcPct val="100000"/>
              </a:lnSpc>
              <a:spcBef>
                <a:spcPts val="0"/>
              </a:spcBef>
              <a:spcAft>
                <a:spcPts val="0"/>
              </a:spcAft>
              <a:buSzPct val="100000"/>
              <a:buFont typeface="Economica"/>
              <a:buNone/>
              <a:defRPr sz="2100">
                <a:latin typeface="Economica"/>
                <a:ea typeface="Economica"/>
                <a:cs typeface="Economica"/>
                <a:sym typeface="Economica"/>
              </a:defRPr>
            </a:lvl3pPr>
            <a:lvl4pPr lvl="3" algn="ctr" rtl="0">
              <a:lnSpc>
                <a:spcPct val="100000"/>
              </a:lnSpc>
              <a:spcBef>
                <a:spcPts val="0"/>
              </a:spcBef>
              <a:spcAft>
                <a:spcPts val="0"/>
              </a:spcAft>
              <a:buSzPct val="100000"/>
              <a:buFont typeface="Economica"/>
              <a:buNone/>
              <a:defRPr sz="2100">
                <a:latin typeface="Economica"/>
                <a:ea typeface="Economica"/>
                <a:cs typeface="Economica"/>
                <a:sym typeface="Economica"/>
              </a:defRPr>
            </a:lvl4pPr>
            <a:lvl5pPr lvl="4" algn="ctr" rtl="0">
              <a:lnSpc>
                <a:spcPct val="100000"/>
              </a:lnSpc>
              <a:spcBef>
                <a:spcPts val="0"/>
              </a:spcBef>
              <a:spcAft>
                <a:spcPts val="0"/>
              </a:spcAft>
              <a:buSzPct val="100000"/>
              <a:buFont typeface="Economica"/>
              <a:buNone/>
              <a:defRPr sz="2100">
                <a:latin typeface="Economica"/>
                <a:ea typeface="Economica"/>
                <a:cs typeface="Economica"/>
                <a:sym typeface="Economica"/>
              </a:defRPr>
            </a:lvl5pPr>
            <a:lvl6pPr lvl="5" algn="ctr" rtl="0">
              <a:lnSpc>
                <a:spcPct val="100000"/>
              </a:lnSpc>
              <a:spcBef>
                <a:spcPts val="0"/>
              </a:spcBef>
              <a:spcAft>
                <a:spcPts val="0"/>
              </a:spcAft>
              <a:buSzPct val="100000"/>
              <a:buFont typeface="Economica"/>
              <a:buNone/>
              <a:defRPr sz="2100">
                <a:latin typeface="Economica"/>
                <a:ea typeface="Economica"/>
                <a:cs typeface="Economica"/>
                <a:sym typeface="Economica"/>
              </a:defRPr>
            </a:lvl6pPr>
            <a:lvl7pPr lvl="6" algn="ctr" rtl="0">
              <a:lnSpc>
                <a:spcPct val="100000"/>
              </a:lnSpc>
              <a:spcBef>
                <a:spcPts val="0"/>
              </a:spcBef>
              <a:spcAft>
                <a:spcPts val="0"/>
              </a:spcAft>
              <a:buSzPct val="100000"/>
              <a:buFont typeface="Economica"/>
              <a:buNone/>
              <a:defRPr sz="2100">
                <a:latin typeface="Economica"/>
                <a:ea typeface="Economica"/>
                <a:cs typeface="Economica"/>
                <a:sym typeface="Economica"/>
              </a:defRPr>
            </a:lvl7pPr>
            <a:lvl8pPr lvl="7" algn="ctr" rtl="0">
              <a:lnSpc>
                <a:spcPct val="100000"/>
              </a:lnSpc>
              <a:spcBef>
                <a:spcPts val="0"/>
              </a:spcBef>
              <a:spcAft>
                <a:spcPts val="0"/>
              </a:spcAft>
              <a:buSzPct val="100000"/>
              <a:buFont typeface="Economica"/>
              <a:buNone/>
              <a:defRPr sz="2100">
                <a:latin typeface="Economica"/>
                <a:ea typeface="Economica"/>
                <a:cs typeface="Economica"/>
                <a:sym typeface="Economica"/>
              </a:defRPr>
            </a:lvl8pPr>
            <a:lvl9pPr lvl="8" algn="ctr" rtl="0">
              <a:lnSpc>
                <a:spcPct val="100000"/>
              </a:lnSpc>
              <a:spcBef>
                <a:spcPts val="0"/>
              </a:spcBef>
              <a:spcAft>
                <a:spcPts val="0"/>
              </a:spcAft>
              <a:buSzPct val="100000"/>
              <a:buFont typeface="Economica"/>
              <a:buNone/>
              <a:defRPr sz="2100">
                <a:latin typeface="Economica"/>
                <a:ea typeface="Economica"/>
                <a:cs typeface="Economica"/>
                <a:sym typeface="Economica"/>
              </a:defRPr>
            </a:lvl9pPr>
          </a:lstStyle>
          <a:p>
            <a:endParaRPr/>
          </a:p>
        </p:txBody>
      </p:sp>
      <p:sp>
        <p:nvSpPr>
          <p:cNvPr id="154" name="Shape 15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cSld name="Section title">
    <p:spTree>
      <p:nvGrpSpPr>
        <p:cNvPr id="1" name="Shape 155"/>
        <p:cNvGrpSpPr/>
        <p:nvPr/>
      </p:nvGrpSpPr>
      <p:grpSpPr>
        <a:xfrm>
          <a:off x="0" y="0"/>
          <a:ext cx="0" cy="0"/>
          <a:chOff x="0" y="0"/>
          <a:chExt cx="0" cy="0"/>
        </a:xfrm>
      </p:grpSpPr>
      <p:sp>
        <p:nvSpPr>
          <p:cNvPr id="156" name="Shape 156"/>
          <p:cNvSpPr/>
          <p:nvPr/>
        </p:nvSpPr>
        <p:spPr>
          <a:xfrm flipH="1">
            <a:off x="7595937" y="460225"/>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a:headEnd type="none" w="med" len="med"/>
            <a:tailEnd type="none" w="med" len="med"/>
          </a:ln>
        </p:spPr>
      </p:sp>
      <p:sp>
        <p:nvSpPr>
          <p:cNvPr id="157" name="Shape 157"/>
          <p:cNvSpPr/>
          <p:nvPr/>
        </p:nvSpPr>
        <p:spPr>
          <a:xfrm rot="10800000" flipH="1">
            <a:off x="466425" y="3558325"/>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a:headEnd type="none" w="med" len="med"/>
            <a:tailEnd type="none" w="med" len="med"/>
          </a:ln>
        </p:spPr>
      </p:sp>
      <p:sp>
        <p:nvSpPr>
          <p:cNvPr id="158" name="Shape 158"/>
          <p:cNvSpPr txBox="1">
            <a:spLocks noGrp="1"/>
          </p:cNvSpPr>
          <p:nvPr>
            <p:ph type="title"/>
          </p:nvPr>
        </p:nvSpPr>
        <p:spPr>
          <a:xfrm>
            <a:off x="773700" y="1806450"/>
            <a:ext cx="7596600" cy="1530600"/>
          </a:xfrm>
          <a:prstGeom prst="rect">
            <a:avLst/>
          </a:prstGeom>
        </p:spPr>
        <p:txBody>
          <a:bodyPr lIns="91425" tIns="91425" rIns="91425" bIns="91425" anchor="ctr" anchorCtr="0"/>
          <a:lstStyle>
            <a:lvl1pPr lvl="0" algn="ctr" rtl="0">
              <a:spcBef>
                <a:spcPts val="0"/>
              </a:spcBef>
              <a:defRPr/>
            </a:lvl1pPr>
            <a:lvl2pPr lvl="1" algn="ctr" rtl="0">
              <a:spcBef>
                <a:spcPts val="0"/>
              </a:spcBef>
              <a:defRPr/>
            </a:lvl2pPr>
            <a:lvl3pPr lvl="2" algn="ctr" rtl="0">
              <a:spcBef>
                <a:spcPts val="0"/>
              </a:spcBef>
              <a:defRPr/>
            </a:lvl3pPr>
            <a:lvl4pPr lvl="3" algn="ctr" rtl="0">
              <a:spcBef>
                <a:spcPts val="0"/>
              </a:spcBef>
              <a:defRPr/>
            </a:lvl4pPr>
            <a:lvl5pPr lvl="4" algn="ctr" rtl="0">
              <a:spcBef>
                <a:spcPts val="0"/>
              </a:spcBef>
              <a:defRPr/>
            </a:lvl5pPr>
            <a:lvl6pPr lvl="5" algn="ctr" rtl="0">
              <a:spcBef>
                <a:spcPts val="0"/>
              </a:spcBef>
              <a:defRPr/>
            </a:lvl6pPr>
            <a:lvl7pPr lvl="6" algn="ctr" rtl="0">
              <a:spcBef>
                <a:spcPts val="0"/>
              </a:spcBef>
              <a:defRPr/>
            </a:lvl7pPr>
            <a:lvl8pPr lvl="7" algn="ctr" rtl="0">
              <a:spcBef>
                <a:spcPts val="0"/>
              </a:spcBef>
              <a:defRPr/>
            </a:lvl8pPr>
            <a:lvl9pPr lvl="8" algn="ctr" rtl="0">
              <a:spcBef>
                <a:spcPts val="0"/>
              </a:spcBef>
              <a:defRPr/>
            </a:lvl9pPr>
          </a:lstStyle>
          <a:p>
            <a:endParaRPr/>
          </a:p>
        </p:txBody>
      </p:sp>
      <p:sp>
        <p:nvSpPr>
          <p:cNvPr id="159" name="Shape 15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8.xml"/><Relationship Id="rId12" Type="http://schemas.openxmlformats.org/officeDocument/2006/relationships/theme" Target="../theme/theme2.xml"/><Relationship Id="rId1" Type="http://schemas.openxmlformats.org/officeDocument/2006/relationships/slideLayout" Target="../slideLayouts/slideLayout8.xml"/><Relationship Id="rId2" Type="http://schemas.openxmlformats.org/officeDocument/2006/relationships/slideLayout" Target="../slideLayouts/slideLayout9.xml"/><Relationship Id="rId3" Type="http://schemas.openxmlformats.org/officeDocument/2006/relationships/slideLayout" Target="../slideLayouts/slideLayout10.xml"/><Relationship Id="rId4" Type="http://schemas.openxmlformats.org/officeDocument/2006/relationships/slideLayout" Target="../slideLayouts/slideLayout11.xml"/><Relationship Id="rId5" Type="http://schemas.openxmlformats.org/officeDocument/2006/relationships/slideLayout" Target="../slideLayouts/slideLayout12.xml"/><Relationship Id="rId6" Type="http://schemas.openxmlformats.org/officeDocument/2006/relationships/slideLayout" Target="../slideLayouts/slideLayout13.xml"/><Relationship Id="rId7" Type="http://schemas.openxmlformats.org/officeDocument/2006/relationships/slideLayout" Target="../slideLayouts/slideLayout14.xml"/><Relationship Id="rId8" Type="http://schemas.openxmlformats.org/officeDocument/2006/relationships/slideLayout" Target="../slideLayouts/slideLayout15.xml"/><Relationship Id="rId9" Type="http://schemas.openxmlformats.org/officeDocument/2006/relationships/slideLayout" Target="../slideLayouts/slideLayout16.xml"/><Relationship Id="rId10"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lvl="0">
              <a:spcBef>
                <a:spcPts val="0"/>
              </a:spcBef>
              <a:buClr>
                <a:schemeClr val="lt1"/>
              </a:buClr>
              <a:buSzPct val="100000"/>
              <a:buNone/>
              <a:defRPr sz="3600" b="1">
                <a:solidFill>
                  <a:schemeClr val="lt1"/>
                </a:solidFill>
              </a:defRPr>
            </a:lvl1pPr>
            <a:lvl2pPr lvl="1">
              <a:spcBef>
                <a:spcPts val="0"/>
              </a:spcBef>
              <a:buClr>
                <a:schemeClr val="lt1"/>
              </a:buClr>
              <a:buSzPct val="100000"/>
              <a:buNone/>
              <a:defRPr sz="3600" b="1">
                <a:solidFill>
                  <a:schemeClr val="lt1"/>
                </a:solidFill>
              </a:defRPr>
            </a:lvl2pPr>
            <a:lvl3pPr lvl="2">
              <a:spcBef>
                <a:spcPts val="0"/>
              </a:spcBef>
              <a:buClr>
                <a:schemeClr val="lt1"/>
              </a:buClr>
              <a:buSzPct val="100000"/>
              <a:buNone/>
              <a:defRPr sz="3600" b="1">
                <a:solidFill>
                  <a:schemeClr val="lt1"/>
                </a:solidFill>
              </a:defRPr>
            </a:lvl3pPr>
            <a:lvl4pPr lvl="3">
              <a:spcBef>
                <a:spcPts val="0"/>
              </a:spcBef>
              <a:buClr>
                <a:schemeClr val="lt1"/>
              </a:buClr>
              <a:buSzPct val="100000"/>
              <a:buNone/>
              <a:defRPr sz="3600" b="1">
                <a:solidFill>
                  <a:schemeClr val="lt1"/>
                </a:solidFill>
              </a:defRPr>
            </a:lvl4pPr>
            <a:lvl5pPr lvl="4">
              <a:spcBef>
                <a:spcPts val="0"/>
              </a:spcBef>
              <a:buClr>
                <a:schemeClr val="lt1"/>
              </a:buClr>
              <a:buSzPct val="100000"/>
              <a:buNone/>
              <a:defRPr sz="3600" b="1">
                <a:solidFill>
                  <a:schemeClr val="lt1"/>
                </a:solidFill>
              </a:defRPr>
            </a:lvl5pPr>
            <a:lvl6pPr lvl="5">
              <a:spcBef>
                <a:spcPts val="0"/>
              </a:spcBef>
              <a:buClr>
                <a:schemeClr val="lt1"/>
              </a:buClr>
              <a:buSzPct val="100000"/>
              <a:buNone/>
              <a:defRPr sz="3600" b="1">
                <a:solidFill>
                  <a:schemeClr val="lt1"/>
                </a:solidFill>
              </a:defRPr>
            </a:lvl6pPr>
            <a:lvl7pPr lvl="6">
              <a:spcBef>
                <a:spcPts val="0"/>
              </a:spcBef>
              <a:buClr>
                <a:schemeClr val="lt1"/>
              </a:buClr>
              <a:buSzPct val="100000"/>
              <a:buNone/>
              <a:defRPr sz="3600" b="1">
                <a:solidFill>
                  <a:schemeClr val="lt1"/>
                </a:solidFill>
              </a:defRPr>
            </a:lvl7pPr>
            <a:lvl8pPr lvl="7">
              <a:spcBef>
                <a:spcPts val="0"/>
              </a:spcBef>
              <a:buClr>
                <a:schemeClr val="lt1"/>
              </a:buClr>
              <a:buSzPct val="100000"/>
              <a:buNone/>
              <a:defRPr sz="3600" b="1">
                <a:solidFill>
                  <a:schemeClr val="lt1"/>
                </a:solidFill>
              </a:defRPr>
            </a:lvl8pPr>
            <a:lvl9pPr lvl="8">
              <a:spcBef>
                <a:spcPts val="0"/>
              </a:spcBef>
              <a:buClr>
                <a:schemeClr val="lt1"/>
              </a:buClr>
              <a:buSzPct val="100000"/>
              <a:buNone/>
              <a:defRPr sz="3600" b="1">
                <a:solidFill>
                  <a:schemeClr val="lt1"/>
                </a:solidFill>
              </a:defRPr>
            </a:lvl9pPr>
          </a:lstStyle>
          <a:p>
            <a:endParaRPr/>
          </a:p>
        </p:txBody>
      </p:sp>
      <p:sp>
        <p:nvSpPr>
          <p:cNvPr id="7" name="Shape 7"/>
          <p:cNvSpPr txBox="1">
            <a:spLocks noGrp="1"/>
          </p:cNvSpPr>
          <p:nvPr>
            <p:ph type="body" idx="1"/>
          </p:nvPr>
        </p:nvSpPr>
        <p:spPr>
          <a:xfrm>
            <a:off x="457200" y="1200150"/>
            <a:ext cx="8229600" cy="3725699"/>
          </a:xfrm>
          <a:prstGeom prst="rect">
            <a:avLst/>
          </a:prstGeom>
          <a:noFill/>
          <a:ln>
            <a:noFill/>
          </a:ln>
        </p:spPr>
        <p:txBody>
          <a:bodyPr lIns="91425" tIns="91425" rIns="91425" bIns="91425" anchor="t" anchorCtr="0"/>
          <a:lstStyle>
            <a:lvl1pPr lvl="0">
              <a:spcBef>
                <a:spcPts val="600"/>
              </a:spcBef>
              <a:buClr>
                <a:schemeClr val="dk1"/>
              </a:buClr>
              <a:buSzPct val="100000"/>
              <a:defRPr sz="3000">
                <a:solidFill>
                  <a:schemeClr val="dk1"/>
                </a:solidFill>
              </a:defRPr>
            </a:lvl1pPr>
            <a:lvl2pPr lvl="1">
              <a:spcBef>
                <a:spcPts val="480"/>
              </a:spcBef>
              <a:buClr>
                <a:schemeClr val="dk1"/>
              </a:buClr>
              <a:buSzPct val="100000"/>
              <a:defRPr sz="2400">
                <a:solidFill>
                  <a:schemeClr val="dk1"/>
                </a:solidFill>
              </a:defRPr>
            </a:lvl2pPr>
            <a:lvl3pPr lvl="2">
              <a:spcBef>
                <a:spcPts val="480"/>
              </a:spcBef>
              <a:buClr>
                <a:schemeClr val="dk1"/>
              </a:buClr>
              <a:buSzPct val="100000"/>
              <a:defRPr sz="2400">
                <a:solidFill>
                  <a:schemeClr val="dk1"/>
                </a:solidFill>
              </a:defRPr>
            </a:lvl3pPr>
            <a:lvl4pPr lvl="3">
              <a:spcBef>
                <a:spcPts val="360"/>
              </a:spcBef>
              <a:buClr>
                <a:schemeClr val="dk1"/>
              </a:buClr>
              <a:buSzPct val="100000"/>
              <a:defRPr sz="1800">
                <a:solidFill>
                  <a:schemeClr val="dk1"/>
                </a:solidFill>
              </a:defRPr>
            </a:lvl4pPr>
            <a:lvl5pPr lvl="4">
              <a:spcBef>
                <a:spcPts val="360"/>
              </a:spcBef>
              <a:buClr>
                <a:schemeClr val="dk1"/>
              </a:buClr>
              <a:buSzPct val="100000"/>
              <a:defRPr sz="1800">
                <a:solidFill>
                  <a:schemeClr val="dk1"/>
                </a:solidFill>
              </a:defRPr>
            </a:lvl5pPr>
            <a:lvl6pPr lvl="5">
              <a:spcBef>
                <a:spcPts val="360"/>
              </a:spcBef>
              <a:buClr>
                <a:schemeClr val="dk1"/>
              </a:buClr>
              <a:buSzPct val="100000"/>
              <a:defRPr sz="1800">
                <a:solidFill>
                  <a:schemeClr val="dk1"/>
                </a:solidFill>
              </a:defRPr>
            </a:lvl6pPr>
            <a:lvl7pPr lvl="6">
              <a:spcBef>
                <a:spcPts val="360"/>
              </a:spcBef>
              <a:buClr>
                <a:schemeClr val="dk1"/>
              </a:buClr>
              <a:buSzPct val="100000"/>
              <a:defRPr sz="1800">
                <a:solidFill>
                  <a:schemeClr val="dk1"/>
                </a:solidFill>
              </a:defRPr>
            </a:lvl7pPr>
            <a:lvl8pPr lvl="7">
              <a:spcBef>
                <a:spcPts val="360"/>
              </a:spcBef>
              <a:buClr>
                <a:schemeClr val="dk1"/>
              </a:buClr>
              <a:buSzPct val="100000"/>
              <a:defRPr sz="1800">
                <a:solidFill>
                  <a:schemeClr val="dk1"/>
                </a:solidFill>
              </a:defRPr>
            </a:lvl8pPr>
            <a:lvl9pPr lvl="8">
              <a:spcBef>
                <a:spcPts val="360"/>
              </a:spcBef>
              <a:buClr>
                <a:schemeClr val="dk1"/>
              </a:buClr>
              <a:buSzPct val="100000"/>
              <a:defRPr sz="1800">
                <a:solidFill>
                  <a:schemeClr val="dk1"/>
                </a:solidFill>
              </a:defRPr>
            </a:lvl9pPr>
          </a:lstStyle>
          <a:p>
            <a:endParaRPr/>
          </a:p>
        </p:txBody>
      </p:sp>
      <p:sp>
        <p:nvSpPr>
          <p:cNvPr id="8" name="Shape 8"/>
          <p:cNvSpPr txBox="1">
            <a:spLocks noGrp="1"/>
          </p:cNvSpPr>
          <p:nvPr>
            <p:ph type="sldNum" idx="12"/>
          </p:nvPr>
        </p:nvSpPr>
        <p:spPr>
          <a:xfrm>
            <a:off x="8556791" y="4749850"/>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300">
                <a:solidFill>
                  <a:schemeClr val="dk2"/>
                </a:solidFill>
              </a:rPr>
              <a:t>‹#›</a:t>
            </a:fld>
            <a:endParaRPr lang="en" sz="13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67"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311700" y="315925"/>
            <a:ext cx="8520599" cy="831299"/>
          </a:xfrm>
          <a:prstGeom prst="rect">
            <a:avLst/>
          </a:prstGeom>
          <a:noFill/>
          <a:ln>
            <a:noFill/>
          </a:ln>
        </p:spPr>
        <p:txBody>
          <a:bodyPr lIns="91425" tIns="91425" rIns="91425" bIns="91425" anchor="b" anchorCtr="0"/>
          <a:lstStyle>
            <a:lvl1pPr lvl="0" rtl="0">
              <a:spcBef>
                <a:spcPts val="0"/>
              </a:spcBef>
              <a:buClr>
                <a:schemeClr val="dk1"/>
              </a:buClr>
              <a:buSzPct val="100000"/>
              <a:buFont typeface="Economica"/>
              <a:buNone/>
              <a:defRPr sz="4200">
                <a:solidFill>
                  <a:schemeClr val="dk1"/>
                </a:solidFill>
                <a:latin typeface="Economica"/>
                <a:ea typeface="Economica"/>
                <a:cs typeface="Economica"/>
                <a:sym typeface="Economica"/>
              </a:defRPr>
            </a:lvl1pPr>
            <a:lvl2pPr lvl="1" rtl="0">
              <a:spcBef>
                <a:spcPts val="0"/>
              </a:spcBef>
              <a:buClr>
                <a:schemeClr val="dk1"/>
              </a:buClr>
              <a:buSzPct val="100000"/>
              <a:buFont typeface="Economica"/>
              <a:buNone/>
              <a:defRPr sz="4200">
                <a:solidFill>
                  <a:schemeClr val="dk1"/>
                </a:solidFill>
                <a:latin typeface="Economica"/>
                <a:ea typeface="Economica"/>
                <a:cs typeface="Economica"/>
                <a:sym typeface="Economica"/>
              </a:defRPr>
            </a:lvl2pPr>
            <a:lvl3pPr lvl="2" rtl="0">
              <a:spcBef>
                <a:spcPts val="0"/>
              </a:spcBef>
              <a:buClr>
                <a:schemeClr val="dk1"/>
              </a:buClr>
              <a:buSzPct val="100000"/>
              <a:buFont typeface="Economica"/>
              <a:buNone/>
              <a:defRPr sz="4200">
                <a:solidFill>
                  <a:schemeClr val="dk1"/>
                </a:solidFill>
                <a:latin typeface="Economica"/>
                <a:ea typeface="Economica"/>
                <a:cs typeface="Economica"/>
                <a:sym typeface="Economica"/>
              </a:defRPr>
            </a:lvl3pPr>
            <a:lvl4pPr lvl="3" rtl="0">
              <a:spcBef>
                <a:spcPts val="0"/>
              </a:spcBef>
              <a:buClr>
                <a:schemeClr val="dk1"/>
              </a:buClr>
              <a:buSzPct val="100000"/>
              <a:buFont typeface="Economica"/>
              <a:buNone/>
              <a:defRPr sz="4200">
                <a:solidFill>
                  <a:schemeClr val="dk1"/>
                </a:solidFill>
                <a:latin typeface="Economica"/>
                <a:ea typeface="Economica"/>
                <a:cs typeface="Economica"/>
                <a:sym typeface="Economica"/>
              </a:defRPr>
            </a:lvl4pPr>
            <a:lvl5pPr lvl="4" rtl="0">
              <a:spcBef>
                <a:spcPts val="0"/>
              </a:spcBef>
              <a:buClr>
                <a:schemeClr val="dk1"/>
              </a:buClr>
              <a:buSzPct val="100000"/>
              <a:buFont typeface="Economica"/>
              <a:buNone/>
              <a:defRPr sz="4200">
                <a:solidFill>
                  <a:schemeClr val="dk1"/>
                </a:solidFill>
                <a:latin typeface="Economica"/>
                <a:ea typeface="Economica"/>
                <a:cs typeface="Economica"/>
                <a:sym typeface="Economica"/>
              </a:defRPr>
            </a:lvl5pPr>
            <a:lvl6pPr lvl="5" rtl="0">
              <a:spcBef>
                <a:spcPts val="0"/>
              </a:spcBef>
              <a:buClr>
                <a:schemeClr val="dk1"/>
              </a:buClr>
              <a:buSzPct val="100000"/>
              <a:buFont typeface="Economica"/>
              <a:buNone/>
              <a:defRPr sz="4200">
                <a:solidFill>
                  <a:schemeClr val="dk1"/>
                </a:solidFill>
                <a:latin typeface="Economica"/>
                <a:ea typeface="Economica"/>
                <a:cs typeface="Economica"/>
                <a:sym typeface="Economica"/>
              </a:defRPr>
            </a:lvl6pPr>
            <a:lvl7pPr lvl="6" rtl="0">
              <a:spcBef>
                <a:spcPts val="0"/>
              </a:spcBef>
              <a:buClr>
                <a:schemeClr val="dk1"/>
              </a:buClr>
              <a:buSzPct val="100000"/>
              <a:buFont typeface="Economica"/>
              <a:buNone/>
              <a:defRPr sz="4200">
                <a:solidFill>
                  <a:schemeClr val="dk1"/>
                </a:solidFill>
                <a:latin typeface="Economica"/>
                <a:ea typeface="Economica"/>
                <a:cs typeface="Economica"/>
                <a:sym typeface="Economica"/>
              </a:defRPr>
            </a:lvl7pPr>
            <a:lvl8pPr lvl="7" rtl="0">
              <a:spcBef>
                <a:spcPts val="0"/>
              </a:spcBef>
              <a:buClr>
                <a:schemeClr val="dk1"/>
              </a:buClr>
              <a:buSzPct val="100000"/>
              <a:buFont typeface="Economica"/>
              <a:buNone/>
              <a:defRPr sz="4200">
                <a:solidFill>
                  <a:schemeClr val="dk1"/>
                </a:solidFill>
                <a:latin typeface="Economica"/>
                <a:ea typeface="Economica"/>
                <a:cs typeface="Economica"/>
                <a:sym typeface="Economica"/>
              </a:defRPr>
            </a:lvl8pPr>
            <a:lvl9pPr lvl="8" rtl="0">
              <a:spcBef>
                <a:spcPts val="0"/>
              </a:spcBef>
              <a:buClr>
                <a:schemeClr val="dk1"/>
              </a:buClr>
              <a:buSzPct val="100000"/>
              <a:buFont typeface="Economica"/>
              <a:buNone/>
              <a:defRPr sz="4200">
                <a:solidFill>
                  <a:schemeClr val="dk1"/>
                </a:solidFill>
                <a:latin typeface="Economica"/>
                <a:ea typeface="Economica"/>
                <a:cs typeface="Economica"/>
                <a:sym typeface="Economica"/>
              </a:defRPr>
            </a:lvl9pPr>
          </a:lstStyle>
          <a:p>
            <a:endParaRPr/>
          </a:p>
        </p:txBody>
      </p:sp>
      <p:sp>
        <p:nvSpPr>
          <p:cNvPr id="147" name="Shape 147"/>
          <p:cNvSpPr txBox="1">
            <a:spLocks noGrp="1"/>
          </p:cNvSpPr>
          <p:nvPr>
            <p:ph type="body" idx="1"/>
          </p:nvPr>
        </p:nvSpPr>
        <p:spPr>
          <a:xfrm>
            <a:off x="311700" y="1225225"/>
            <a:ext cx="8520599" cy="3354000"/>
          </a:xfrm>
          <a:prstGeom prst="rect">
            <a:avLst/>
          </a:prstGeom>
          <a:noFill/>
          <a:ln>
            <a:noFill/>
          </a:ln>
        </p:spPr>
        <p:txBody>
          <a:bodyPr lIns="91425" tIns="91425" rIns="91425" bIns="91425" anchor="t" anchorCtr="0"/>
          <a:lstStyle>
            <a:lvl1pPr lvl="0" rtl="0">
              <a:lnSpc>
                <a:spcPct val="115000"/>
              </a:lnSpc>
              <a:spcBef>
                <a:spcPts val="0"/>
              </a:spcBef>
              <a:spcAft>
                <a:spcPts val="1600"/>
              </a:spcAft>
              <a:buClr>
                <a:schemeClr val="dk1"/>
              </a:buClr>
              <a:buSzPct val="100000"/>
              <a:buFont typeface="Open Sans"/>
              <a:defRPr sz="1800">
                <a:solidFill>
                  <a:schemeClr val="dk1"/>
                </a:solidFill>
                <a:latin typeface="Open Sans"/>
                <a:ea typeface="Open Sans"/>
                <a:cs typeface="Open Sans"/>
                <a:sym typeface="Open Sans"/>
              </a:defRPr>
            </a:lvl1pPr>
            <a:lvl2pPr lvl="1" rtl="0">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2pPr>
            <a:lvl3pPr lvl="2" rtl="0">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3pPr>
            <a:lvl4pPr lvl="3" rtl="0">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4pPr>
            <a:lvl5pPr lvl="4" rtl="0">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5pPr>
            <a:lvl6pPr lvl="5" rtl="0">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6pPr>
            <a:lvl7pPr lvl="6" rtl="0">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7pPr>
            <a:lvl8pPr lvl="7" rtl="0">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8pPr>
            <a:lvl9pPr lvl="8" rtl="0">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9pPr>
          </a:lstStyle>
          <a:p>
            <a:endParaRPr/>
          </a:p>
        </p:txBody>
      </p:sp>
      <p:sp>
        <p:nvSpPr>
          <p:cNvPr id="148" name="Shape 14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rtl="0">
              <a:spcBef>
                <a:spcPts val="0"/>
              </a:spcBef>
              <a:buNone/>
            </a:pPr>
            <a:fld id="{00000000-1234-1234-1234-123412341234}" type="slidenum">
              <a:rPr lang="en" sz="1000">
                <a:solidFill>
                  <a:schemeClr val="dk1"/>
                </a:solidFill>
                <a:latin typeface="Economica"/>
                <a:ea typeface="Economica"/>
                <a:cs typeface="Economica"/>
                <a:sym typeface="Economica"/>
              </a:rPr>
              <a:t>‹#›</a:t>
            </a:fld>
            <a:endParaRPr lang="en" sz="1000">
              <a:solidFill>
                <a:schemeClr val="dk1"/>
              </a:solidFill>
              <a:latin typeface="Economica"/>
              <a:ea typeface="Economica"/>
              <a:cs typeface="Economica"/>
              <a:sym typeface="Economica"/>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chart" Target="../charts/char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chart" Target="../charts/char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chart" Target="../charts/char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chart" Target="../charts/chart5.xml"/><Relationship Id="rId4" Type="http://schemas.openxmlformats.org/officeDocument/2006/relationships/chart" Target="../charts/chart6.xml"/><Relationship Id="rId5" Type="http://schemas.openxmlformats.org/officeDocument/2006/relationships/chart" Target="../charts/chart7.xml"/><Relationship Id="rId1" Type="http://schemas.openxmlformats.org/officeDocument/2006/relationships/slideLayout" Target="../slideLayouts/slideLayout7.xml"/><Relationship Id="rId2" Type="http://schemas.openxmlformats.org/officeDocument/2006/relationships/chart" Target="../charts/char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tiff"/><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hart" Target="../charts/chart8.xml"/></Relationships>
</file>

<file path=ppt/slides/_rels/slide21.xml.rels><?xml version="1.0" encoding="UTF-8" standalone="yes"?>
<Relationships xmlns="http://schemas.openxmlformats.org/package/2006/relationships"><Relationship Id="rId3" Type="http://schemas.openxmlformats.org/officeDocument/2006/relationships/image" Target="../media/image7.jp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chart" Target="../charts/chart10.xml"/><Relationship Id="rId4" Type="http://schemas.openxmlformats.org/officeDocument/2006/relationships/chart" Target="../charts/chart11.xml"/><Relationship Id="rId1" Type="http://schemas.openxmlformats.org/officeDocument/2006/relationships/slideLayout" Target="../slideLayouts/slideLayout6.xml"/><Relationship Id="rId2" Type="http://schemas.openxmlformats.org/officeDocument/2006/relationships/chart" Target="../charts/char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apartable.com/buildings/227-west-109-street-manhattan#building-issue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chart" Target="../charts/char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chart" Target="../charts/chart13.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36.xml.rels><?xml version="1.0" encoding="UTF-8" standalone="yes"?>
<Relationships xmlns="http://schemas.openxmlformats.org/package/2006/relationships"><Relationship Id="rId3" Type="http://schemas.openxmlformats.org/officeDocument/2006/relationships/hyperlink" Target="https://tammoyamoore.cartodb.com/viz/e35f4472-97eb-" TargetMode="External"/><Relationship Id="rId4" Type="http://schemas.openxmlformats.org/officeDocument/2006/relationships/image" Target="../media/image16.png"/><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1" Type="http://schemas.openxmlformats.org/officeDocument/2006/relationships/slideLayout" Target="../slideLayouts/slideLayout10.xml"/><Relationship Id="rId2" Type="http://schemas.openxmlformats.org/officeDocument/2006/relationships/notesSlide" Target="../notesSlides/notesSlide29.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10.xml"/><Relationship Id="rId2" Type="http://schemas.openxmlformats.org/officeDocument/2006/relationships/notesSlide" Target="../notesSlides/notesSlide30.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10.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Shape 44"/>
          <p:cNvSpPr txBox="1">
            <a:spLocks noGrp="1"/>
          </p:cNvSpPr>
          <p:nvPr>
            <p:ph type="ctrTitle"/>
          </p:nvPr>
        </p:nvSpPr>
        <p:spPr>
          <a:xfrm>
            <a:off x="685800" y="1867781"/>
            <a:ext cx="7772400" cy="1648800"/>
          </a:xfrm>
          <a:prstGeom prst="rect">
            <a:avLst/>
          </a:prstGeom>
        </p:spPr>
        <p:txBody>
          <a:bodyPr lIns="91425" tIns="91425" rIns="91425" bIns="91425" anchor="b" anchorCtr="0">
            <a:noAutofit/>
          </a:bodyPr>
          <a:lstStyle/>
          <a:p>
            <a:pPr lvl="0">
              <a:spcBef>
                <a:spcPts val="0"/>
              </a:spcBef>
              <a:buNone/>
            </a:pPr>
            <a:r>
              <a:rPr lang="en"/>
              <a:t>NYC’s Civic Innovation Fellowship</a:t>
            </a:r>
          </a:p>
        </p:txBody>
      </p:sp>
      <p:sp>
        <p:nvSpPr>
          <p:cNvPr id="45" name="Shape 45"/>
          <p:cNvSpPr txBox="1">
            <a:spLocks noGrp="1"/>
          </p:cNvSpPr>
          <p:nvPr>
            <p:ph type="subTitle" idx="1"/>
          </p:nvPr>
        </p:nvSpPr>
        <p:spPr>
          <a:xfrm>
            <a:off x="685800" y="3627023"/>
            <a:ext cx="7772400" cy="1458299"/>
          </a:xfrm>
          <a:prstGeom prst="rect">
            <a:avLst/>
          </a:prstGeom>
        </p:spPr>
        <p:txBody>
          <a:bodyPr lIns="91425" tIns="91425" rIns="91425" bIns="91425" anchor="ctr" anchorCtr="0">
            <a:noAutofit/>
          </a:bodyPr>
          <a:lstStyle/>
          <a:p>
            <a:pPr lvl="0" rtl="0">
              <a:spcBef>
                <a:spcPts val="0"/>
              </a:spcBef>
              <a:buNone/>
            </a:pPr>
            <a:r>
              <a:rPr lang="en" sz="2400"/>
              <a:t>A program of </a:t>
            </a:r>
          </a:p>
          <a:p>
            <a:pPr lvl="0" rtl="0">
              <a:spcBef>
                <a:spcPts val="0"/>
              </a:spcBef>
              <a:buNone/>
            </a:pPr>
            <a:r>
              <a:rPr lang="en" sz="2400" b="1"/>
              <a:t>Manhattan Borough President Gale A. Brewer</a:t>
            </a:r>
          </a:p>
          <a:p>
            <a:pPr lvl="0">
              <a:spcBef>
                <a:spcPts val="0"/>
              </a:spcBef>
              <a:buNone/>
            </a:pPr>
            <a:r>
              <a:rPr lang="en" sz="2400"/>
              <a:t>&amp; </a:t>
            </a:r>
            <a:r>
              <a:rPr lang="en" sz="2400" b="1"/>
              <a:t>BetaNYC</a:t>
            </a:r>
            <a:r>
              <a:rPr lang="en" sz="2400"/>
              <a:t>.</a:t>
            </a:r>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Shape 106"/>
          <p:cNvPicPr preferRelativeResize="0"/>
          <p:nvPr/>
        </p:nvPicPr>
        <p:blipFill>
          <a:blip r:embed="rId3">
            <a:alphaModFix/>
          </a:blip>
          <a:stretch>
            <a:fillRect/>
          </a:stretch>
        </p:blipFill>
        <p:spPr>
          <a:xfrm>
            <a:off x="231082" y="1564550"/>
            <a:ext cx="1196724" cy="1196699"/>
          </a:xfrm>
          <a:prstGeom prst="rect">
            <a:avLst/>
          </a:prstGeom>
          <a:noFill/>
          <a:ln>
            <a:noFill/>
          </a:ln>
        </p:spPr>
      </p:pic>
      <p:pic>
        <p:nvPicPr>
          <p:cNvPr id="107" name="Shape 107"/>
          <p:cNvPicPr preferRelativeResize="0"/>
          <p:nvPr/>
        </p:nvPicPr>
        <p:blipFill>
          <a:blip r:embed="rId4">
            <a:alphaModFix/>
          </a:blip>
          <a:stretch>
            <a:fillRect/>
          </a:stretch>
        </p:blipFill>
        <p:spPr>
          <a:xfrm>
            <a:off x="75512" y="3262425"/>
            <a:ext cx="1507850" cy="1507850"/>
          </a:xfrm>
          <a:prstGeom prst="rect">
            <a:avLst/>
          </a:prstGeom>
          <a:noFill/>
          <a:ln>
            <a:noFill/>
          </a:ln>
        </p:spPr>
      </p:pic>
      <p:sp>
        <p:nvSpPr>
          <p:cNvPr id="108" name="Shape 108"/>
          <p:cNvSpPr txBox="1">
            <a:spLocks noGrp="1"/>
          </p:cNvSpPr>
          <p:nvPr>
            <p:ph type="title"/>
          </p:nvPr>
        </p:nvSpPr>
        <p:spPr>
          <a:xfrm>
            <a:off x="231075" y="205975"/>
            <a:ext cx="8455799" cy="857400"/>
          </a:xfrm>
          <a:prstGeom prst="rect">
            <a:avLst/>
          </a:prstGeom>
        </p:spPr>
        <p:txBody>
          <a:bodyPr lIns="91425" tIns="91425" rIns="91425" bIns="91425" anchor="ctr" anchorCtr="0">
            <a:noAutofit/>
          </a:bodyPr>
          <a:lstStyle/>
          <a:p>
            <a:pPr lvl="0" rtl="0">
              <a:spcBef>
                <a:spcPts val="0"/>
              </a:spcBef>
              <a:buClr>
                <a:srgbClr val="000000"/>
              </a:buClr>
              <a:buSzPct val="36666"/>
              <a:buFont typeface="Arial"/>
              <a:buNone/>
            </a:pPr>
            <a:r>
              <a:rPr lang="en" sz="3000"/>
              <a:t>This year’s objectives</a:t>
            </a:r>
          </a:p>
        </p:txBody>
      </p:sp>
      <p:sp>
        <p:nvSpPr>
          <p:cNvPr id="109" name="Shape 109"/>
          <p:cNvSpPr txBox="1"/>
          <p:nvPr/>
        </p:nvSpPr>
        <p:spPr>
          <a:xfrm>
            <a:off x="1888150" y="1304000"/>
            <a:ext cx="7112099" cy="3764099"/>
          </a:xfrm>
          <a:prstGeom prst="rect">
            <a:avLst/>
          </a:prstGeom>
          <a:noFill/>
          <a:ln>
            <a:noFill/>
          </a:ln>
        </p:spPr>
        <p:txBody>
          <a:bodyPr lIns="91425" tIns="91425" rIns="91425" bIns="91425" anchor="t" anchorCtr="0">
            <a:noAutofit/>
          </a:bodyPr>
          <a:lstStyle/>
          <a:p>
            <a:pPr marL="457200" lvl="0" indent="-400050" rtl="0">
              <a:spcBef>
                <a:spcPts val="0"/>
              </a:spcBef>
              <a:buSzPct val="100000"/>
              <a:buChar char="●"/>
            </a:pPr>
            <a:r>
              <a:rPr lang="en" sz="2700"/>
              <a:t>Develop Community Boards’ </a:t>
            </a:r>
          </a:p>
          <a:p>
            <a:pPr marL="4114800" lvl="0" indent="457200" rtl="0">
              <a:spcBef>
                <a:spcPts val="0"/>
              </a:spcBef>
              <a:buNone/>
            </a:pPr>
            <a:r>
              <a:rPr lang="en" sz="2700"/>
              <a:t>digital literacy.</a:t>
            </a:r>
          </a:p>
          <a:p>
            <a:pPr marL="4114800" lvl="0" indent="457200" rtl="0">
              <a:spcBef>
                <a:spcPts val="0"/>
              </a:spcBef>
              <a:buNone/>
            </a:pPr>
            <a:endParaRPr sz="1800"/>
          </a:p>
          <a:p>
            <a:pPr marL="457200" lvl="0" indent="-400050" rtl="0">
              <a:spcBef>
                <a:spcPts val="0"/>
              </a:spcBef>
              <a:buSzPct val="100000"/>
              <a:buChar char="●"/>
            </a:pPr>
            <a:r>
              <a:rPr lang="en" sz="2700"/>
              <a:t>Increase usage &amp; quality of </a:t>
            </a:r>
          </a:p>
          <a:p>
            <a:pPr marL="3657600" lvl="0" indent="457200" rtl="0">
              <a:spcBef>
                <a:spcPts val="0"/>
              </a:spcBef>
              <a:buNone/>
            </a:pPr>
            <a:r>
              <a:rPr lang="en" sz="2700"/>
              <a:t>NYC’s open data.</a:t>
            </a:r>
          </a:p>
          <a:p>
            <a:pPr marL="3657600" lvl="0" indent="457200" rtl="0">
              <a:spcBef>
                <a:spcPts val="0"/>
              </a:spcBef>
              <a:buNone/>
            </a:pPr>
            <a:endParaRPr sz="1800"/>
          </a:p>
          <a:p>
            <a:pPr marL="457200" lvl="0" indent="-400050" rtl="0">
              <a:spcBef>
                <a:spcPts val="0"/>
              </a:spcBef>
              <a:buSzPct val="100000"/>
              <a:buChar char="●"/>
            </a:pPr>
            <a:r>
              <a:rPr lang="en" sz="2700"/>
              <a:t>Improve Community Boards’ internal operations &amp; data decision-making capabilities.</a:t>
            </a:r>
          </a:p>
        </p:txBody>
      </p:sp>
    </p:spTree>
  </p:cSld>
  <p:clrMapOvr>
    <a:masterClrMapping/>
  </p:clrMapOvr>
  <p:transition spd="slow">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ctrTitle"/>
          </p:nvPr>
        </p:nvSpPr>
        <p:spPr>
          <a:xfrm>
            <a:off x="685800" y="1867781"/>
            <a:ext cx="7772400" cy="1648800"/>
          </a:xfrm>
          <a:prstGeom prst="rect">
            <a:avLst/>
          </a:prstGeom>
        </p:spPr>
        <p:txBody>
          <a:bodyPr lIns="91425" tIns="91425" rIns="91425" bIns="91425" anchor="b" anchorCtr="0">
            <a:noAutofit/>
          </a:bodyPr>
          <a:lstStyle/>
          <a:p>
            <a:pPr lvl="0" rtl="0">
              <a:spcBef>
                <a:spcPts val="0"/>
              </a:spcBef>
              <a:buNone/>
            </a:pPr>
            <a:r>
              <a:rPr lang="en"/>
              <a:t>Bruna Jermann</a:t>
            </a:r>
          </a:p>
        </p:txBody>
      </p:sp>
      <p:sp>
        <p:nvSpPr>
          <p:cNvPr id="120" name="Shape 120"/>
          <p:cNvSpPr txBox="1">
            <a:spLocks noGrp="1"/>
          </p:cNvSpPr>
          <p:nvPr>
            <p:ph type="ctrTitle" idx="2"/>
          </p:nvPr>
        </p:nvSpPr>
        <p:spPr>
          <a:xfrm>
            <a:off x="685800" y="3364181"/>
            <a:ext cx="7772400" cy="1648800"/>
          </a:xfrm>
          <a:prstGeom prst="rect">
            <a:avLst/>
          </a:prstGeom>
        </p:spPr>
        <p:txBody>
          <a:bodyPr lIns="91425" tIns="91425" rIns="91425" bIns="91425" anchor="b" anchorCtr="0">
            <a:noAutofit/>
          </a:bodyPr>
          <a:lstStyle/>
          <a:p>
            <a:pPr lvl="0" rtl="0">
              <a:spcBef>
                <a:spcPts val="0"/>
              </a:spcBef>
              <a:buNone/>
            </a:pPr>
            <a:r>
              <a:rPr lang="en" sz="3600" b="0">
                <a:solidFill>
                  <a:srgbClr val="2388DB"/>
                </a:solidFill>
              </a:rPr>
              <a:t>Seasonal Analysis &amp; </a:t>
            </a:r>
          </a:p>
          <a:p>
            <a:pPr lvl="0" rtl="0">
              <a:spcBef>
                <a:spcPts val="0"/>
              </a:spcBef>
              <a:buNone/>
            </a:pPr>
            <a:r>
              <a:rPr lang="en" sz="3600" b="0">
                <a:solidFill>
                  <a:srgbClr val="2388DB"/>
                </a:solidFill>
              </a:rPr>
              <a:t>Broken Muni Meter</a:t>
            </a:r>
          </a:p>
        </p:txBody>
      </p:sp>
    </p:spTree>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ângulo Arredondado 3"/>
          <p:cNvSpPr/>
          <p:nvPr/>
        </p:nvSpPr>
        <p:spPr>
          <a:xfrm>
            <a:off x="378578" y="1063378"/>
            <a:ext cx="5819775" cy="3352800"/>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050"/>
          </a:p>
        </p:txBody>
      </p:sp>
      <p:sp>
        <p:nvSpPr>
          <p:cNvPr id="2" name="Título 1"/>
          <p:cNvSpPr>
            <a:spLocks noGrp="1"/>
          </p:cNvSpPr>
          <p:nvPr>
            <p:ph type="title"/>
          </p:nvPr>
        </p:nvSpPr>
        <p:spPr/>
        <p:txBody>
          <a:bodyPr>
            <a:normAutofit/>
          </a:bodyPr>
          <a:lstStyle/>
          <a:p>
            <a:r>
              <a:rPr lang="pt-BR" b="1" dirty="0" err="1">
                <a:solidFill>
                  <a:schemeClr val="tx1"/>
                </a:solidFill>
                <a:latin typeface="+mn-lt"/>
              </a:rPr>
              <a:t>Outlining</a:t>
            </a:r>
            <a:r>
              <a:rPr lang="pt-BR" b="1" dirty="0">
                <a:solidFill>
                  <a:schemeClr val="tx1"/>
                </a:solidFill>
                <a:latin typeface="+mn-lt"/>
              </a:rPr>
              <a:t> </a:t>
            </a:r>
            <a:r>
              <a:rPr lang="pt-BR" b="1" dirty="0" err="1">
                <a:solidFill>
                  <a:schemeClr val="tx1"/>
                </a:solidFill>
                <a:latin typeface="+mn-lt"/>
              </a:rPr>
              <a:t>Assumptions</a:t>
            </a:r>
            <a:endParaRPr lang="pt-BR" b="1" dirty="0">
              <a:solidFill>
                <a:schemeClr val="tx1"/>
              </a:solidFill>
              <a:latin typeface="+mn-lt"/>
            </a:endParaRPr>
          </a:p>
        </p:txBody>
      </p:sp>
      <p:sp>
        <p:nvSpPr>
          <p:cNvPr id="3" name="Espaço Reservado para Conteúdo 2"/>
          <p:cNvSpPr>
            <a:spLocks noGrp="1"/>
          </p:cNvSpPr>
          <p:nvPr>
            <p:ph idx="1"/>
          </p:nvPr>
        </p:nvSpPr>
        <p:spPr>
          <a:xfrm>
            <a:off x="613152" y="1500075"/>
            <a:ext cx="4381500" cy="1697831"/>
          </a:xfrm>
        </p:spPr>
        <p:txBody>
          <a:bodyPr>
            <a:noAutofit/>
          </a:bodyPr>
          <a:lstStyle/>
          <a:p>
            <a:r>
              <a:rPr lang="pt-BR" sz="1800" b="1" dirty="0" err="1" smtClean="0">
                <a:solidFill>
                  <a:schemeClr val="bg1"/>
                </a:solidFill>
              </a:rPr>
              <a:t>Winter</a:t>
            </a:r>
            <a:r>
              <a:rPr lang="pt-BR" sz="1800" b="1" dirty="0" smtClean="0">
                <a:solidFill>
                  <a:schemeClr val="bg1"/>
                </a:solidFill>
              </a:rPr>
              <a:t>: </a:t>
            </a:r>
            <a:r>
              <a:rPr lang="pt-BR" sz="1800" dirty="0" err="1" smtClean="0">
                <a:solidFill>
                  <a:schemeClr val="bg1"/>
                </a:solidFill>
              </a:rPr>
              <a:t>Heating</a:t>
            </a:r>
            <a:r>
              <a:rPr lang="pt-BR" sz="1800" dirty="0" smtClean="0">
                <a:solidFill>
                  <a:schemeClr val="bg1"/>
                </a:solidFill>
              </a:rPr>
              <a:t> </a:t>
            </a:r>
            <a:r>
              <a:rPr lang="pt-BR" sz="1800" dirty="0" err="1" smtClean="0">
                <a:solidFill>
                  <a:schemeClr val="bg1"/>
                </a:solidFill>
              </a:rPr>
              <a:t>and</a:t>
            </a:r>
            <a:r>
              <a:rPr lang="pt-BR" sz="1800" dirty="0" smtClean="0">
                <a:solidFill>
                  <a:schemeClr val="bg1"/>
                </a:solidFill>
              </a:rPr>
              <a:t> Hot </a:t>
            </a:r>
            <a:r>
              <a:rPr lang="pt-BR" sz="1800" dirty="0" err="1" smtClean="0">
                <a:solidFill>
                  <a:schemeClr val="bg1"/>
                </a:solidFill>
              </a:rPr>
              <a:t>Water</a:t>
            </a:r>
            <a:endParaRPr lang="pt-BR" sz="1800" dirty="0" smtClean="0">
              <a:solidFill>
                <a:schemeClr val="bg1"/>
              </a:solidFill>
            </a:endParaRPr>
          </a:p>
          <a:p>
            <a:endParaRPr lang="pt-BR" sz="1800" dirty="0">
              <a:solidFill>
                <a:schemeClr val="bg1"/>
              </a:solidFill>
            </a:endParaRPr>
          </a:p>
          <a:p>
            <a:r>
              <a:rPr lang="pt-BR" sz="1800" b="1" dirty="0" smtClean="0">
                <a:solidFill>
                  <a:schemeClr val="bg1"/>
                </a:solidFill>
              </a:rPr>
              <a:t>Spring: </a:t>
            </a:r>
            <a:r>
              <a:rPr lang="pt-BR" sz="1800" dirty="0" err="1" smtClean="0">
                <a:solidFill>
                  <a:schemeClr val="bg1"/>
                </a:solidFill>
              </a:rPr>
              <a:t>Noise</a:t>
            </a:r>
            <a:endParaRPr lang="pt-BR" sz="1800" dirty="0" smtClean="0">
              <a:solidFill>
                <a:schemeClr val="bg1"/>
              </a:solidFill>
            </a:endParaRPr>
          </a:p>
          <a:p>
            <a:endParaRPr lang="pt-BR" sz="1800" dirty="0">
              <a:solidFill>
                <a:schemeClr val="bg1"/>
              </a:solidFill>
            </a:endParaRPr>
          </a:p>
          <a:p>
            <a:r>
              <a:rPr lang="pt-BR" sz="1800" b="1" dirty="0" smtClean="0">
                <a:solidFill>
                  <a:schemeClr val="bg1"/>
                </a:solidFill>
              </a:rPr>
              <a:t>Summer: </a:t>
            </a:r>
            <a:r>
              <a:rPr lang="pt-BR" sz="1800" dirty="0" err="1" smtClean="0">
                <a:solidFill>
                  <a:schemeClr val="bg1"/>
                </a:solidFill>
              </a:rPr>
              <a:t>Noise</a:t>
            </a:r>
            <a:endParaRPr lang="pt-BR" sz="1800" dirty="0" smtClean="0">
              <a:solidFill>
                <a:schemeClr val="bg1"/>
              </a:solidFill>
            </a:endParaRPr>
          </a:p>
          <a:p>
            <a:endParaRPr lang="pt-BR" sz="1800" dirty="0">
              <a:solidFill>
                <a:schemeClr val="bg1"/>
              </a:solidFill>
            </a:endParaRPr>
          </a:p>
          <a:p>
            <a:r>
              <a:rPr lang="pt-BR" sz="1800" b="1" dirty="0" err="1" smtClean="0">
                <a:solidFill>
                  <a:schemeClr val="bg1"/>
                </a:solidFill>
              </a:rPr>
              <a:t>Fall</a:t>
            </a:r>
            <a:r>
              <a:rPr lang="pt-BR" sz="1800" b="1" dirty="0" smtClean="0">
                <a:solidFill>
                  <a:schemeClr val="bg1"/>
                </a:solidFill>
              </a:rPr>
              <a:t>: </a:t>
            </a:r>
            <a:r>
              <a:rPr lang="pt-BR" sz="1800" dirty="0" smtClean="0">
                <a:solidFill>
                  <a:schemeClr val="bg1"/>
                </a:solidFill>
              </a:rPr>
              <a:t>Taxi </a:t>
            </a:r>
            <a:r>
              <a:rPr lang="pt-BR" sz="1800" dirty="0" err="1" smtClean="0">
                <a:solidFill>
                  <a:schemeClr val="bg1"/>
                </a:solidFill>
              </a:rPr>
              <a:t>Complaints</a:t>
            </a:r>
            <a:endParaRPr lang="pt-BR" sz="1800" dirty="0" smtClean="0">
              <a:solidFill>
                <a:schemeClr val="bg1"/>
              </a:solidFill>
            </a:endParaRPr>
          </a:p>
        </p:txBody>
      </p:sp>
    </p:spTree>
    <p:extLst>
      <p:ext uri="{BB962C8B-B14F-4D97-AF65-F5344CB8AC3E}">
        <p14:creationId xmlns:p14="http://schemas.microsoft.com/office/powerpoint/2010/main" val="11107817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a:graphicFrameLocks/>
          </p:cNvGraphicFramePr>
          <p:nvPr>
            <p:extLst>
              <p:ext uri="{D42A27DB-BD31-4B8C-83A1-F6EECF244321}">
                <p14:modId xmlns:p14="http://schemas.microsoft.com/office/powerpoint/2010/main" val="1648878328"/>
              </p:ext>
            </p:extLst>
          </p:nvPr>
        </p:nvGraphicFramePr>
        <p:xfrm>
          <a:off x="0" y="735496"/>
          <a:ext cx="9144000" cy="4216212"/>
        </p:xfrm>
        <a:graphic>
          <a:graphicData uri="http://schemas.openxmlformats.org/drawingml/2006/chart">
            <c:chart xmlns:c="http://schemas.openxmlformats.org/drawingml/2006/chart" xmlns:r="http://schemas.openxmlformats.org/officeDocument/2006/relationships" r:id="rId3"/>
          </a:graphicData>
        </a:graphic>
      </p:graphicFrame>
      <p:sp>
        <p:nvSpPr>
          <p:cNvPr id="2" name="CaixaDeTexto 1"/>
          <p:cNvSpPr txBox="1"/>
          <p:nvPr/>
        </p:nvSpPr>
        <p:spPr>
          <a:xfrm>
            <a:off x="1487838" y="119270"/>
            <a:ext cx="5554036" cy="415498"/>
          </a:xfrm>
          <a:prstGeom prst="rect">
            <a:avLst/>
          </a:prstGeom>
          <a:noFill/>
        </p:spPr>
        <p:txBody>
          <a:bodyPr wrap="square" rtlCol="0">
            <a:spAutoFit/>
          </a:bodyPr>
          <a:lstStyle/>
          <a:p>
            <a:r>
              <a:rPr lang="pt-BR" sz="2100" dirty="0" err="1">
                <a:latin typeface="+mj-lt"/>
              </a:rPr>
              <a:t>Complaint</a:t>
            </a:r>
            <a:r>
              <a:rPr lang="pt-BR" sz="2100" dirty="0">
                <a:latin typeface="+mj-lt"/>
              </a:rPr>
              <a:t> </a:t>
            </a:r>
            <a:r>
              <a:rPr lang="pt-BR" sz="2100" dirty="0" err="1">
                <a:latin typeface="+mj-lt"/>
              </a:rPr>
              <a:t>Types</a:t>
            </a:r>
            <a:r>
              <a:rPr lang="pt-BR" sz="2100" dirty="0">
                <a:latin typeface="+mj-lt"/>
              </a:rPr>
              <a:t> </a:t>
            </a:r>
            <a:r>
              <a:rPr lang="pt-BR" sz="2100" dirty="0" err="1">
                <a:latin typeface="+mj-lt"/>
              </a:rPr>
              <a:t>by</a:t>
            </a:r>
            <a:r>
              <a:rPr lang="pt-BR" sz="2100" dirty="0">
                <a:latin typeface="+mj-lt"/>
              </a:rPr>
              <a:t> </a:t>
            </a:r>
            <a:r>
              <a:rPr lang="pt-BR" sz="2100" dirty="0" err="1">
                <a:latin typeface="+mj-lt"/>
              </a:rPr>
              <a:t>Season</a:t>
            </a:r>
            <a:r>
              <a:rPr lang="pt-BR" sz="2100" dirty="0">
                <a:latin typeface="+mj-lt"/>
              </a:rPr>
              <a:t> (2012 – 2015)</a:t>
            </a:r>
          </a:p>
        </p:txBody>
      </p:sp>
      <p:sp>
        <p:nvSpPr>
          <p:cNvPr id="4" name="TextBox 3"/>
          <p:cNvSpPr txBox="1"/>
          <p:nvPr/>
        </p:nvSpPr>
        <p:spPr>
          <a:xfrm>
            <a:off x="7320169" y="4790661"/>
            <a:ext cx="1823831" cy="415498"/>
          </a:xfrm>
          <a:prstGeom prst="rect">
            <a:avLst/>
          </a:prstGeom>
          <a:noFill/>
        </p:spPr>
        <p:txBody>
          <a:bodyPr wrap="square" rtlCol="0">
            <a:spAutoFit/>
          </a:bodyPr>
          <a:lstStyle/>
          <a:p>
            <a:r>
              <a:rPr lang="en-US" sz="1050" dirty="0">
                <a:latin typeface="+mj-lt"/>
              </a:rPr>
              <a:t>Source: </a:t>
            </a:r>
            <a:r>
              <a:rPr lang="en-US" sz="1050" dirty="0" err="1">
                <a:latin typeface="+mj-lt"/>
              </a:rPr>
              <a:t>Socrata</a:t>
            </a:r>
            <a:r>
              <a:rPr lang="en-US" sz="1050" dirty="0">
                <a:latin typeface="+mj-lt"/>
              </a:rPr>
              <a:t>, October 2015 </a:t>
            </a:r>
          </a:p>
        </p:txBody>
      </p:sp>
    </p:spTree>
    <p:extLst>
      <p:ext uri="{BB962C8B-B14F-4D97-AF65-F5344CB8AC3E}">
        <p14:creationId xmlns:p14="http://schemas.microsoft.com/office/powerpoint/2010/main" val="1833026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56283" y="-100012"/>
            <a:ext cx="3071813" cy="994172"/>
          </a:xfrm>
        </p:spPr>
        <p:txBody>
          <a:bodyPr>
            <a:normAutofit fontScale="90000"/>
          </a:bodyPr>
          <a:lstStyle/>
          <a:p>
            <a:r>
              <a:rPr lang="en-US" sz="2700" dirty="0"/>
              <a:t>Seasonal Analysis</a:t>
            </a:r>
          </a:p>
        </p:txBody>
      </p:sp>
      <p:graphicFrame>
        <p:nvGraphicFramePr>
          <p:cNvPr id="4" name="Table 3"/>
          <p:cNvGraphicFramePr>
            <a:graphicFrameLocks noGrp="1"/>
          </p:cNvGraphicFramePr>
          <p:nvPr>
            <p:extLst/>
          </p:nvPr>
        </p:nvGraphicFramePr>
        <p:xfrm>
          <a:off x="1345406" y="894160"/>
          <a:ext cx="6096000" cy="1988820"/>
        </p:xfrm>
        <a:graphic>
          <a:graphicData uri="http://schemas.openxmlformats.org/drawingml/2006/table">
            <a:tbl>
              <a:tblPr firstRow="1" bandRow="1">
                <a:tableStyleId>{16D9F66E-5EB9-4882-86FB-DCBF35E3C3E4}</a:tableStyleId>
              </a:tblPr>
              <a:tblGrid>
                <a:gridCol w="3048000"/>
                <a:gridCol w="3048000"/>
              </a:tblGrid>
              <a:tr h="342900">
                <a:tc>
                  <a:txBody>
                    <a:bodyPr/>
                    <a:lstStyle/>
                    <a:p>
                      <a:r>
                        <a:rPr lang="en-US" sz="1800" b="1" dirty="0" smtClean="0"/>
                        <a:t>Total Winter</a:t>
                      </a:r>
                      <a:endParaRPr lang="en-US" sz="1800" b="1" dirty="0"/>
                    </a:p>
                  </a:txBody>
                  <a:tcPr marL="68580" marR="68580" marT="34290" marB="34290"/>
                </a:tc>
                <a:tc>
                  <a:txBody>
                    <a:bodyPr/>
                    <a:lstStyle/>
                    <a:p>
                      <a:pPr algn="ctr"/>
                      <a:r>
                        <a:rPr lang="is-IS" sz="1800" b="0" dirty="0" smtClean="0"/>
                        <a:t>22,647</a:t>
                      </a:r>
                      <a:endParaRPr lang="en-US" sz="1800" b="0" dirty="0"/>
                    </a:p>
                  </a:txBody>
                  <a:tcPr marL="68580" marR="68580" marT="34290" marB="34290"/>
                </a:tc>
              </a:tr>
              <a:tr h="342900">
                <a:tc>
                  <a:txBody>
                    <a:bodyPr/>
                    <a:lstStyle/>
                    <a:p>
                      <a:r>
                        <a:rPr lang="en-US" sz="1800" b="1" dirty="0" smtClean="0"/>
                        <a:t>Total Spring</a:t>
                      </a:r>
                      <a:endParaRPr lang="en-US" sz="1800" b="1" dirty="0"/>
                    </a:p>
                  </a:txBody>
                  <a:tcPr marL="68580" marR="68580" marT="34290" marB="34290"/>
                </a:tc>
                <a:tc>
                  <a:txBody>
                    <a:bodyPr/>
                    <a:lstStyle/>
                    <a:p>
                      <a:pPr algn="ctr"/>
                      <a:r>
                        <a:rPr lang="is-IS" sz="1800" dirty="0" smtClean="0"/>
                        <a:t>27,866</a:t>
                      </a:r>
                      <a:endParaRPr lang="en-US" sz="1800" dirty="0"/>
                    </a:p>
                  </a:txBody>
                  <a:tcPr marL="68580" marR="68580" marT="34290" marB="34290"/>
                </a:tc>
              </a:tr>
              <a:tr h="342900">
                <a:tc>
                  <a:txBody>
                    <a:bodyPr/>
                    <a:lstStyle/>
                    <a:p>
                      <a:r>
                        <a:rPr lang="en-US" sz="1800" b="1" dirty="0" smtClean="0"/>
                        <a:t>Total</a:t>
                      </a:r>
                      <a:r>
                        <a:rPr lang="en-US" sz="1800" b="1" baseline="0" dirty="0" smtClean="0"/>
                        <a:t> Summer</a:t>
                      </a:r>
                      <a:endParaRPr lang="en-US" sz="1800" b="1" dirty="0"/>
                    </a:p>
                  </a:txBody>
                  <a:tcPr marL="68580" marR="68580" marT="34290" marB="34290"/>
                </a:tc>
                <a:tc>
                  <a:txBody>
                    <a:bodyPr/>
                    <a:lstStyle/>
                    <a:p>
                      <a:pPr algn="ctr"/>
                      <a:r>
                        <a:rPr lang="is-IS" sz="1800" dirty="0" smtClean="0"/>
                        <a:t>27,094</a:t>
                      </a:r>
                      <a:endParaRPr lang="en-US" sz="1800" dirty="0"/>
                    </a:p>
                  </a:txBody>
                  <a:tcPr marL="68580" marR="68580" marT="34290" marB="34290"/>
                </a:tc>
              </a:tr>
              <a:tr h="342900">
                <a:tc>
                  <a:txBody>
                    <a:bodyPr/>
                    <a:lstStyle/>
                    <a:p>
                      <a:r>
                        <a:rPr lang="en-US" sz="1800" b="1" dirty="0" smtClean="0"/>
                        <a:t>Total Fall</a:t>
                      </a:r>
                      <a:endParaRPr lang="en-US" sz="1800" b="1" dirty="0"/>
                    </a:p>
                  </a:txBody>
                  <a:tcPr marL="68580" marR="68580" marT="34290" marB="34290"/>
                </a:tc>
                <a:tc>
                  <a:txBody>
                    <a:bodyPr/>
                    <a:lstStyle/>
                    <a:p>
                      <a:pPr algn="ctr"/>
                      <a:r>
                        <a:rPr lang="is-IS" sz="1800" dirty="0" smtClean="0"/>
                        <a:t>23,234</a:t>
                      </a:r>
                      <a:endParaRPr lang="en-US" sz="1800" dirty="0"/>
                    </a:p>
                  </a:txBody>
                  <a:tcPr marL="68580" marR="68580" marT="34290" marB="34290"/>
                </a:tc>
              </a:tr>
              <a:tr h="617220">
                <a:tc>
                  <a:txBody>
                    <a:bodyPr/>
                    <a:lstStyle/>
                    <a:p>
                      <a:r>
                        <a:rPr lang="en-US" sz="1800" b="1" dirty="0" smtClean="0"/>
                        <a:t>Total</a:t>
                      </a:r>
                      <a:r>
                        <a:rPr lang="en-US" sz="1800" b="1" baseline="0" dirty="0" smtClean="0"/>
                        <a:t> Complaints 2012 - 2015</a:t>
                      </a:r>
                      <a:endParaRPr lang="en-US" sz="1800" b="1" dirty="0"/>
                    </a:p>
                  </a:txBody>
                  <a:tcPr marL="68580" marR="68580" marT="34290" marB="34290">
                    <a:solidFill>
                      <a:schemeClr val="accent4">
                        <a:lumMod val="20000"/>
                        <a:lumOff val="80000"/>
                      </a:schemeClr>
                    </a:solidFill>
                  </a:tcPr>
                </a:tc>
                <a:tc>
                  <a:txBody>
                    <a:bodyPr/>
                    <a:lstStyle/>
                    <a:p>
                      <a:pPr algn="ctr"/>
                      <a:r>
                        <a:rPr lang="en-US" sz="1800" dirty="0" smtClean="0"/>
                        <a:t>100,841</a:t>
                      </a:r>
                      <a:endParaRPr lang="en-US" sz="1800" dirty="0"/>
                    </a:p>
                  </a:txBody>
                  <a:tcPr marL="68580" marR="68580" marT="34290" marB="34290">
                    <a:solidFill>
                      <a:schemeClr val="accent4">
                        <a:lumMod val="20000"/>
                        <a:lumOff val="80000"/>
                      </a:schemeClr>
                    </a:solidFill>
                  </a:tcPr>
                </a:tc>
              </a:tr>
            </a:tbl>
          </a:graphicData>
        </a:graphic>
      </p:graphicFrame>
      <p:graphicFrame>
        <p:nvGraphicFramePr>
          <p:cNvPr id="7" name="Table 6"/>
          <p:cNvGraphicFramePr>
            <a:graphicFrameLocks noGrp="1"/>
          </p:cNvGraphicFramePr>
          <p:nvPr>
            <p:extLst/>
          </p:nvPr>
        </p:nvGraphicFramePr>
        <p:xfrm>
          <a:off x="1328738" y="3048478"/>
          <a:ext cx="6112669" cy="1494947"/>
        </p:xfrm>
        <a:graphic>
          <a:graphicData uri="http://schemas.openxmlformats.org/drawingml/2006/table">
            <a:tbl>
              <a:tblPr firstRow="1" bandRow="1">
                <a:tableStyleId>{7DF18680-E054-41AD-8BC1-D1AEF772440D}</a:tableStyleId>
              </a:tblPr>
              <a:tblGrid>
                <a:gridCol w="2048669"/>
                <a:gridCol w="2032000"/>
                <a:gridCol w="2032000"/>
              </a:tblGrid>
              <a:tr h="369884">
                <a:tc>
                  <a:txBody>
                    <a:bodyPr/>
                    <a:lstStyle/>
                    <a:p>
                      <a:pPr algn="ctr"/>
                      <a:r>
                        <a:rPr lang="en-US" sz="1100" dirty="0" smtClean="0"/>
                        <a:t>Complaint</a:t>
                      </a:r>
                      <a:r>
                        <a:rPr lang="en-US" sz="1100" baseline="0" dirty="0" smtClean="0"/>
                        <a:t> Type</a:t>
                      </a:r>
                      <a:endParaRPr lang="en-US" sz="1100" dirty="0"/>
                    </a:p>
                  </a:txBody>
                  <a:tcPr marL="68580" marR="68580" marT="34290" marB="34290"/>
                </a:tc>
                <a:tc>
                  <a:txBody>
                    <a:bodyPr/>
                    <a:lstStyle/>
                    <a:p>
                      <a:r>
                        <a:rPr lang="en-US" sz="1100" dirty="0" smtClean="0"/>
                        <a:t>Complaints</a:t>
                      </a:r>
                      <a:r>
                        <a:rPr lang="en-US" sz="1100" baseline="0" dirty="0" smtClean="0"/>
                        <a:t> 2012 - 2015</a:t>
                      </a:r>
                      <a:endParaRPr lang="en-US" sz="1100" dirty="0"/>
                    </a:p>
                  </a:txBody>
                  <a:tcPr marL="68580" marR="68580" marT="34290" marB="34290"/>
                </a:tc>
                <a:tc>
                  <a:txBody>
                    <a:bodyPr/>
                    <a:lstStyle/>
                    <a:p>
                      <a:pPr algn="ctr"/>
                      <a:r>
                        <a:rPr lang="en-US" sz="1100" dirty="0" smtClean="0"/>
                        <a:t>Percentage</a:t>
                      </a:r>
                      <a:endParaRPr lang="en-US" sz="1100" dirty="0"/>
                    </a:p>
                  </a:txBody>
                  <a:tcPr marL="68580" marR="68580" marT="34290" marB="34290"/>
                </a:tc>
              </a:tr>
              <a:tr h="375021">
                <a:tc>
                  <a:txBody>
                    <a:bodyPr/>
                    <a:lstStyle/>
                    <a:p>
                      <a:pPr algn="ctr"/>
                      <a:r>
                        <a:rPr lang="en-US" sz="1400" dirty="0" smtClean="0">
                          <a:latin typeface="+mn-lt"/>
                        </a:rPr>
                        <a:t>Broken Meter</a:t>
                      </a:r>
                      <a:endParaRPr lang="en-US" sz="1400" dirty="0">
                        <a:latin typeface="+mn-lt"/>
                      </a:endParaRPr>
                    </a:p>
                  </a:txBody>
                  <a:tcPr marL="68580" marR="68580" marT="34290" marB="34290"/>
                </a:tc>
                <a:tc>
                  <a:txBody>
                    <a:bodyPr/>
                    <a:lstStyle/>
                    <a:p>
                      <a:pPr algn="ctr" fontAlgn="b"/>
                      <a:r>
                        <a:rPr lang="is-IS" sz="1400" b="0" i="0" u="none" strike="noStrike" dirty="0" smtClean="0">
                          <a:solidFill>
                            <a:srgbClr val="000000"/>
                          </a:solidFill>
                          <a:effectLst/>
                          <a:latin typeface="+mn-lt"/>
                        </a:rPr>
                        <a:t>11,340</a:t>
                      </a:r>
                      <a:endParaRPr lang="is-IS" sz="1400" b="0" i="0" u="none" strike="noStrike" dirty="0">
                        <a:solidFill>
                          <a:srgbClr val="000000"/>
                        </a:solidFill>
                        <a:effectLst/>
                        <a:latin typeface="+mn-lt"/>
                      </a:endParaRPr>
                    </a:p>
                  </a:txBody>
                  <a:tcPr marL="0" marR="0" marT="0" marB="0" anchor="ctr"/>
                </a:tc>
                <a:tc>
                  <a:txBody>
                    <a:bodyPr/>
                    <a:lstStyle/>
                    <a:p>
                      <a:pPr algn="ctr"/>
                      <a:r>
                        <a:rPr lang="en-US" sz="1400" dirty="0" smtClean="0">
                          <a:latin typeface="+mn-lt"/>
                        </a:rPr>
                        <a:t>11%</a:t>
                      </a:r>
                      <a:endParaRPr lang="en-US" sz="1400" dirty="0">
                        <a:latin typeface="+mn-lt"/>
                      </a:endParaRPr>
                    </a:p>
                  </a:txBody>
                  <a:tcPr marL="68580" marR="68580" marT="34290" marB="34290"/>
                </a:tc>
              </a:tr>
              <a:tr h="375021">
                <a:tc>
                  <a:txBody>
                    <a:bodyPr/>
                    <a:lstStyle/>
                    <a:p>
                      <a:pPr algn="ctr"/>
                      <a:r>
                        <a:rPr lang="en-US" sz="1400" dirty="0" smtClean="0">
                          <a:latin typeface="+mn-lt"/>
                        </a:rPr>
                        <a:t>Taxi</a:t>
                      </a:r>
                      <a:r>
                        <a:rPr lang="en-US" sz="1400" baseline="0" dirty="0" smtClean="0">
                          <a:latin typeface="+mn-lt"/>
                        </a:rPr>
                        <a:t> Complaint</a:t>
                      </a:r>
                      <a:endParaRPr lang="en-US" sz="1400" dirty="0">
                        <a:latin typeface="+mn-lt"/>
                      </a:endParaRPr>
                    </a:p>
                  </a:txBody>
                  <a:tcPr marL="68580" marR="68580" marT="34290" marB="34290"/>
                </a:tc>
                <a:tc>
                  <a:txBody>
                    <a:bodyPr/>
                    <a:lstStyle/>
                    <a:p>
                      <a:pPr algn="ctr"/>
                      <a:r>
                        <a:rPr lang="en-US" sz="1400" b="0" dirty="0" smtClean="0">
                          <a:latin typeface="+mn-lt"/>
                        </a:rPr>
                        <a:t>10,035</a:t>
                      </a:r>
                      <a:endParaRPr lang="en-US" sz="1400" b="0" dirty="0">
                        <a:latin typeface="+mn-lt"/>
                      </a:endParaRPr>
                    </a:p>
                  </a:txBody>
                  <a:tcPr marL="68580" marR="68580" marT="34290" marB="34290" anchor="ctr"/>
                </a:tc>
                <a:tc>
                  <a:txBody>
                    <a:bodyPr/>
                    <a:lstStyle/>
                    <a:p>
                      <a:pPr algn="ctr"/>
                      <a:r>
                        <a:rPr lang="en-US" sz="1400" dirty="0" smtClean="0">
                          <a:latin typeface="+mn-lt"/>
                        </a:rPr>
                        <a:t>10%</a:t>
                      </a:r>
                      <a:endParaRPr lang="en-US" sz="1400" dirty="0">
                        <a:latin typeface="+mn-lt"/>
                      </a:endParaRPr>
                    </a:p>
                  </a:txBody>
                  <a:tcPr marL="68580" marR="68580" marT="34290" marB="34290"/>
                </a:tc>
              </a:tr>
              <a:tr h="375021">
                <a:tc>
                  <a:txBody>
                    <a:bodyPr/>
                    <a:lstStyle/>
                    <a:p>
                      <a:pPr algn="ctr"/>
                      <a:r>
                        <a:rPr lang="en-US" sz="1400" dirty="0" smtClean="0">
                          <a:latin typeface="+mn-lt"/>
                        </a:rPr>
                        <a:t>Noise</a:t>
                      </a:r>
                      <a:r>
                        <a:rPr lang="en-US" sz="1400" baseline="0" dirty="0" smtClean="0">
                          <a:latin typeface="+mn-lt"/>
                        </a:rPr>
                        <a:t> Complaint</a:t>
                      </a:r>
                      <a:endParaRPr lang="en-US" sz="1400" dirty="0">
                        <a:latin typeface="+mn-lt"/>
                      </a:endParaRPr>
                    </a:p>
                  </a:txBody>
                  <a:tcPr marL="68580" marR="68580" marT="34290" marB="34290"/>
                </a:tc>
                <a:tc>
                  <a:txBody>
                    <a:bodyPr/>
                    <a:lstStyle/>
                    <a:p>
                      <a:pPr algn="ctr"/>
                      <a:r>
                        <a:rPr lang="en-US" sz="1400" b="0" dirty="0" smtClean="0">
                          <a:latin typeface="+mn-lt"/>
                        </a:rPr>
                        <a:t>8,037</a:t>
                      </a:r>
                      <a:endParaRPr lang="en-US" sz="1400" b="0" dirty="0">
                        <a:latin typeface="+mn-lt"/>
                      </a:endParaRPr>
                    </a:p>
                  </a:txBody>
                  <a:tcPr marL="68580" marR="68580" marT="34290" marB="34290" anchor="ctr"/>
                </a:tc>
                <a:tc>
                  <a:txBody>
                    <a:bodyPr/>
                    <a:lstStyle/>
                    <a:p>
                      <a:pPr algn="ctr"/>
                      <a:r>
                        <a:rPr lang="en-US" sz="1400" dirty="0" smtClean="0">
                          <a:latin typeface="+mn-lt"/>
                        </a:rPr>
                        <a:t>8%</a:t>
                      </a:r>
                      <a:endParaRPr lang="en-US" sz="1400" dirty="0">
                        <a:latin typeface="+mn-lt"/>
                      </a:endParaRPr>
                    </a:p>
                  </a:txBody>
                  <a:tcPr marL="68580" marR="68580" marT="34290" marB="34290"/>
                </a:tc>
              </a:tr>
            </a:tbl>
          </a:graphicData>
        </a:graphic>
      </p:graphicFrame>
      <p:sp>
        <p:nvSpPr>
          <p:cNvPr id="3" name="TextBox 2"/>
          <p:cNvSpPr txBox="1"/>
          <p:nvPr/>
        </p:nvSpPr>
        <p:spPr>
          <a:xfrm>
            <a:off x="7325139" y="4708923"/>
            <a:ext cx="1818861" cy="415498"/>
          </a:xfrm>
          <a:prstGeom prst="rect">
            <a:avLst/>
          </a:prstGeom>
          <a:noFill/>
        </p:spPr>
        <p:txBody>
          <a:bodyPr wrap="square" rtlCol="0">
            <a:spAutoFit/>
          </a:bodyPr>
          <a:lstStyle/>
          <a:p>
            <a:r>
              <a:rPr lang="en-US" sz="1050" dirty="0">
                <a:latin typeface="+mj-lt"/>
              </a:rPr>
              <a:t>Source: </a:t>
            </a:r>
            <a:r>
              <a:rPr lang="en-US" sz="1050" dirty="0" err="1">
                <a:latin typeface="+mj-lt"/>
              </a:rPr>
              <a:t>Socrata</a:t>
            </a:r>
            <a:r>
              <a:rPr lang="en-US" sz="1050" dirty="0">
                <a:latin typeface="+mj-lt"/>
              </a:rPr>
              <a:t>, October 2015 </a:t>
            </a:r>
          </a:p>
        </p:txBody>
      </p:sp>
    </p:spTree>
    <p:extLst>
      <p:ext uri="{BB962C8B-B14F-4D97-AF65-F5344CB8AC3E}">
        <p14:creationId xmlns:p14="http://schemas.microsoft.com/office/powerpoint/2010/main" val="7537456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nvPr>
        </p:nvGraphicFramePr>
        <p:xfrm>
          <a:off x="99391" y="188843"/>
          <a:ext cx="8408505" cy="480060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p:cNvSpPr txBox="1"/>
          <p:nvPr/>
        </p:nvSpPr>
        <p:spPr>
          <a:xfrm>
            <a:off x="7267694" y="4728002"/>
            <a:ext cx="1789044" cy="415498"/>
          </a:xfrm>
          <a:prstGeom prst="rect">
            <a:avLst/>
          </a:prstGeom>
          <a:noFill/>
        </p:spPr>
        <p:txBody>
          <a:bodyPr wrap="square" rtlCol="0">
            <a:spAutoFit/>
          </a:bodyPr>
          <a:lstStyle/>
          <a:p>
            <a:r>
              <a:rPr lang="en-US" sz="1050" dirty="0">
                <a:latin typeface="+mj-lt"/>
              </a:rPr>
              <a:t>Source: </a:t>
            </a:r>
            <a:r>
              <a:rPr lang="en-US" sz="1050" dirty="0" err="1">
                <a:latin typeface="+mj-lt"/>
              </a:rPr>
              <a:t>Socrata</a:t>
            </a:r>
            <a:r>
              <a:rPr lang="en-US" sz="1050" dirty="0">
                <a:latin typeface="+mj-lt"/>
              </a:rPr>
              <a:t>, October 2015 </a:t>
            </a:r>
          </a:p>
        </p:txBody>
      </p:sp>
    </p:spTree>
    <p:extLst>
      <p:ext uri="{BB962C8B-B14F-4D97-AF65-F5344CB8AC3E}">
        <p14:creationId xmlns:p14="http://schemas.microsoft.com/office/powerpoint/2010/main" val="2200670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a:graphicFrameLocks/>
          </p:cNvGraphicFramePr>
          <p:nvPr>
            <p:extLst>
              <p:ext uri="{D42A27DB-BD31-4B8C-83A1-F6EECF244321}">
                <p14:modId xmlns:p14="http://schemas.microsoft.com/office/powerpoint/2010/main" val="797979652"/>
              </p:ext>
            </p:extLst>
          </p:nvPr>
        </p:nvGraphicFramePr>
        <p:xfrm>
          <a:off x="0" y="119269"/>
          <a:ext cx="9044609" cy="5024231"/>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p:cNvSpPr txBox="1"/>
          <p:nvPr/>
        </p:nvSpPr>
        <p:spPr>
          <a:xfrm>
            <a:off x="0" y="2208970"/>
            <a:ext cx="342164" cy="844826"/>
          </a:xfrm>
          <a:prstGeom prst="rect">
            <a:avLst/>
          </a:prstGeom>
        </p:spPr>
        <p:txBody>
          <a:bodyPr vert="vert270"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200"/>
              <a:t>Frequency</a:t>
            </a:r>
            <a:endParaRPr lang="en-US" sz="825" dirty="0"/>
          </a:p>
        </p:txBody>
      </p:sp>
      <p:sp>
        <p:nvSpPr>
          <p:cNvPr id="6" name="TextBox 5"/>
          <p:cNvSpPr txBox="1"/>
          <p:nvPr/>
        </p:nvSpPr>
        <p:spPr>
          <a:xfrm>
            <a:off x="7335078" y="4728002"/>
            <a:ext cx="1808922" cy="415498"/>
          </a:xfrm>
          <a:prstGeom prst="rect">
            <a:avLst/>
          </a:prstGeom>
          <a:noFill/>
        </p:spPr>
        <p:txBody>
          <a:bodyPr wrap="square" rtlCol="0">
            <a:spAutoFit/>
          </a:bodyPr>
          <a:lstStyle/>
          <a:p>
            <a:r>
              <a:rPr lang="en-US" sz="1050" dirty="0">
                <a:latin typeface="+mj-lt"/>
              </a:rPr>
              <a:t>Source: </a:t>
            </a:r>
            <a:r>
              <a:rPr lang="en-US" sz="1050" dirty="0" err="1">
                <a:latin typeface="+mj-lt"/>
              </a:rPr>
              <a:t>Socrata</a:t>
            </a:r>
            <a:r>
              <a:rPr lang="en-US" sz="1050" dirty="0">
                <a:latin typeface="+mj-lt"/>
              </a:rPr>
              <a:t>, October 2015 </a:t>
            </a:r>
          </a:p>
        </p:txBody>
      </p:sp>
    </p:spTree>
    <p:extLst>
      <p:ext uri="{BB962C8B-B14F-4D97-AF65-F5344CB8AC3E}">
        <p14:creationId xmlns:p14="http://schemas.microsoft.com/office/powerpoint/2010/main" val="6810390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ctrTitle"/>
          </p:nvPr>
        </p:nvSpPr>
        <p:spPr>
          <a:xfrm>
            <a:off x="685800" y="1867781"/>
            <a:ext cx="7772400" cy="1648800"/>
          </a:xfrm>
          <a:prstGeom prst="rect">
            <a:avLst/>
          </a:prstGeom>
        </p:spPr>
        <p:txBody>
          <a:bodyPr lIns="91425" tIns="91425" rIns="91425" bIns="91425" anchor="b" anchorCtr="0">
            <a:noAutofit/>
          </a:bodyPr>
          <a:lstStyle/>
          <a:p>
            <a:pPr lvl="0" rtl="0">
              <a:spcBef>
                <a:spcPts val="0"/>
              </a:spcBef>
              <a:buNone/>
            </a:pPr>
            <a:r>
              <a:rPr lang="en"/>
              <a:t>Xiaolong Li</a:t>
            </a:r>
          </a:p>
        </p:txBody>
      </p:sp>
      <p:sp>
        <p:nvSpPr>
          <p:cNvPr id="126" name="Shape 126"/>
          <p:cNvSpPr txBox="1">
            <a:spLocks noGrp="1"/>
          </p:cNvSpPr>
          <p:nvPr>
            <p:ph type="ctrTitle" idx="2"/>
          </p:nvPr>
        </p:nvSpPr>
        <p:spPr>
          <a:xfrm>
            <a:off x="685800" y="3364181"/>
            <a:ext cx="7772400" cy="1648800"/>
          </a:xfrm>
          <a:prstGeom prst="rect">
            <a:avLst/>
          </a:prstGeom>
        </p:spPr>
        <p:txBody>
          <a:bodyPr lIns="91425" tIns="91425" rIns="91425" bIns="91425" anchor="b" anchorCtr="0">
            <a:noAutofit/>
          </a:bodyPr>
          <a:lstStyle/>
          <a:p>
            <a:pPr lvl="0" rtl="0">
              <a:spcBef>
                <a:spcPts val="0"/>
              </a:spcBef>
              <a:buNone/>
            </a:pPr>
            <a:r>
              <a:rPr lang="en" sz="3600" b="0">
                <a:solidFill>
                  <a:srgbClr val="2388DB"/>
                </a:solidFill>
              </a:rPr>
              <a:t>Superstorm Sandy &amp; </a:t>
            </a:r>
          </a:p>
          <a:p>
            <a:pPr lvl="0" rtl="0">
              <a:spcBef>
                <a:spcPts val="0"/>
              </a:spcBef>
              <a:buNone/>
            </a:pPr>
            <a:r>
              <a:rPr lang="en" sz="3600" b="0">
                <a:solidFill>
                  <a:srgbClr val="2388DB"/>
                </a:solidFill>
              </a:rPr>
              <a:t>Heat / Hot Water complaints</a:t>
            </a:r>
          </a:p>
        </p:txBody>
      </p:sp>
    </p:spTree>
  </p:cSld>
  <p:clrMapOvr>
    <a:masterClrMapping/>
  </p:clrMapOvr>
  <p:transition spd="slow">
    <p:cu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1" name="Chart 10"/>
          <p:cNvGraphicFramePr>
            <a:graphicFrameLocks/>
          </p:cNvGraphicFramePr>
          <p:nvPr>
            <p:extLst>
              <p:ext uri="{D42A27DB-BD31-4B8C-83A1-F6EECF244321}">
                <p14:modId xmlns:p14="http://schemas.microsoft.com/office/powerpoint/2010/main" val="1870540888"/>
              </p:ext>
            </p:extLst>
          </p:nvPr>
        </p:nvGraphicFramePr>
        <p:xfrm>
          <a:off x="0" y="1"/>
          <a:ext cx="2264229" cy="51435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hart 11"/>
          <p:cNvGraphicFramePr>
            <a:graphicFrameLocks/>
          </p:cNvGraphicFramePr>
          <p:nvPr>
            <p:extLst>
              <p:ext uri="{D42A27DB-BD31-4B8C-83A1-F6EECF244321}">
                <p14:modId xmlns:p14="http://schemas.microsoft.com/office/powerpoint/2010/main" val="3222393840"/>
              </p:ext>
            </p:extLst>
          </p:nvPr>
        </p:nvGraphicFramePr>
        <p:xfrm>
          <a:off x="2264229" y="1"/>
          <a:ext cx="2264228" cy="515086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p:cNvGraphicFramePr>
            <a:graphicFrameLocks/>
          </p:cNvGraphicFramePr>
          <p:nvPr>
            <p:extLst>
              <p:ext uri="{D42A27DB-BD31-4B8C-83A1-F6EECF244321}">
                <p14:modId xmlns:p14="http://schemas.microsoft.com/office/powerpoint/2010/main" val="643904217"/>
              </p:ext>
            </p:extLst>
          </p:nvPr>
        </p:nvGraphicFramePr>
        <p:xfrm>
          <a:off x="4528457" y="0"/>
          <a:ext cx="2351316" cy="51435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Chart 9"/>
          <p:cNvGraphicFramePr>
            <a:graphicFrameLocks/>
          </p:cNvGraphicFramePr>
          <p:nvPr>
            <p:extLst>
              <p:ext uri="{D42A27DB-BD31-4B8C-83A1-F6EECF244321}">
                <p14:modId xmlns:p14="http://schemas.microsoft.com/office/powerpoint/2010/main" val="3385092199"/>
              </p:ext>
            </p:extLst>
          </p:nvPr>
        </p:nvGraphicFramePr>
        <p:xfrm>
          <a:off x="6879773" y="0"/>
          <a:ext cx="2264227" cy="51435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2512596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p:cNvSpPr txBox="1"/>
          <p:nvPr/>
        </p:nvSpPr>
        <p:spPr>
          <a:xfrm>
            <a:off x="5210515" y="912786"/>
            <a:ext cx="3236800" cy="2516073"/>
          </a:xfrm>
          <a:prstGeom prst="rect">
            <a:avLst/>
          </a:prstGeom>
          <a:noFill/>
        </p:spPr>
        <p:txBody>
          <a:bodyPr wrap="square" rtlCol="0">
            <a:spAutoFit/>
          </a:bodyPr>
          <a:lstStyle/>
          <a:p>
            <a:r>
              <a:rPr lang="en-US" sz="2100" dirty="0"/>
              <a:t>…More than 400 New York City Housing Authority buildings containing approximately 35,000 housing units </a:t>
            </a:r>
            <a:r>
              <a:rPr lang="en-US" sz="2100" dirty="0">
                <a:solidFill>
                  <a:srgbClr val="FF0000"/>
                </a:solidFill>
              </a:rPr>
              <a:t>lost </a:t>
            </a:r>
            <a:r>
              <a:rPr lang="en-US" sz="2100" b="1" dirty="0">
                <a:solidFill>
                  <a:srgbClr val="FF0000"/>
                </a:solidFill>
              </a:rPr>
              <a:t>power, heat, or hot water</a:t>
            </a:r>
            <a:r>
              <a:rPr lang="en-US" sz="2100" dirty="0"/>
              <a:t> during Sandy…</a:t>
            </a:r>
          </a:p>
          <a:p>
            <a:endParaRPr lang="en-US" sz="1050" dirty="0"/>
          </a:p>
        </p:txBody>
      </p:sp>
      <p:pic>
        <p:nvPicPr>
          <p:cNvPr id="4" name="Picture 3"/>
          <p:cNvPicPr>
            <a:picLocks noChangeAspect="1"/>
          </p:cNvPicPr>
          <p:nvPr/>
        </p:nvPicPr>
        <p:blipFill>
          <a:blip r:embed="rId2"/>
          <a:stretch>
            <a:fillRect/>
          </a:stretch>
        </p:blipFill>
        <p:spPr>
          <a:xfrm>
            <a:off x="6524625" y="3417608"/>
            <a:ext cx="2619375" cy="1743075"/>
          </a:xfrm>
          <a:prstGeom prst="rect">
            <a:avLst/>
          </a:prstGeom>
        </p:spPr>
      </p:pic>
      <p:sp>
        <p:nvSpPr>
          <p:cNvPr id="5" name="TextBox 4"/>
          <p:cNvSpPr txBox="1"/>
          <p:nvPr/>
        </p:nvSpPr>
        <p:spPr>
          <a:xfrm>
            <a:off x="4999945" y="522574"/>
            <a:ext cx="4299857" cy="507831"/>
          </a:xfrm>
          <a:prstGeom prst="rect">
            <a:avLst/>
          </a:prstGeom>
          <a:noFill/>
        </p:spPr>
        <p:txBody>
          <a:bodyPr wrap="square" rtlCol="0">
            <a:spAutoFit/>
          </a:bodyPr>
          <a:lstStyle/>
          <a:p>
            <a:r>
              <a:rPr lang="en-US" sz="2700" b="1" dirty="0"/>
              <a:t>Sandy and Its Impacts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1370" y="603570"/>
            <a:ext cx="3838575" cy="4000500"/>
          </a:xfrm>
          <a:prstGeom prst="rect">
            <a:avLst/>
          </a:prstGeom>
        </p:spPr>
      </p:pic>
      <p:sp>
        <p:nvSpPr>
          <p:cNvPr id="7" name="TextBox 6"/>
          <p:cNvSpPr txBox="1"/>
          <p:nvPr/>
        </p:nvSpPr>
        <p:spPr>
          <a:xfrm>
            <a:off x="468085" y="4844143"/>
            <a:ext cx="5921814" cy="253916"/>
          </a:xfrm>
          <a:prstGeom prst="rect">
            <a:avLst/>
          </a:prstGeom>
          <a:noFill/>
        </p:spPr>
        <p:txBody>
          <a:bodyPr wrap="none" rtlCol="0">
            <a:spAutoFit/>
          </a:bodyPr>
          <a:lstStyle/>
          <a:p>
            <a:r>
              <a:rPr lang="en-US" sz="1050" dirty="0"/>
              <a:t>http://</a:t>
            </a:r>
            <a:r>
              <a:rPr lang="en-US" sz="1050" dirty="0" err="1"/>
              <a:t>www.nyc.gov</a:t>
            </a:r>
            <a:r>
              <a:rPr lang="en-US" sz="1050" dirty="0"/>
              <a:t>/html/</a:t>
            </a:r>
            <a:r>
              <a:rPr lang="en-US" sz="1050" dirty="0" err="1"/>
              <a:t>sirr</a:t>
            </a:r>
            <a:r>
              <a:rPr lang="en-US" sz="1050" dirty="0"/>
              <a:t>/downloads/pdf/</a:t>
            </a:r>
            <a:r>
              <a:rPr lang="en-US" sz="1050" dirty="0" err="1"/>
              <a:t>final_report</a:t>
            </a:r>
            <a:r>
              <a:rPr lang="en-US" sz="1050" dirty="0"/>
              <a:t>/Ch_1_SandyImpacts_FINAL_singles.pdf</a:t>
            </a:r>
          </a:p>
        </p:txBody>
      </p:sp>
    </p:spTree>
    <p:extLst>
      <p:ext uri="{BB962C8B-B14F-4D97-AF65-F5344CB8AC3E}">
        <p14:creationId xmlns:p14="http://schemas.microsoft.com/office/powerpoint/2010/main" val="10153419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Shape 50"/>
          <p:cNvSpPr txBox="1">
            <a:spLocks noGrp="1"/>
          </p:cNvSpPr>
          <p:nvPr>
            <p:ph type="ctrTitle"/>
          </p:nvPr>
        </p:nvSpPr>
        <p:spPr>
          <a:xfrm>
            <a:off x="685800" y="1867781"/>
            <a:ext cx="7772400" cy="1648800"/>
          </a:xfrm>
          <a:prstGeom prst="rect">
            <a:avLst/>
          </a:prstGeom>
        </p:spPr>
        <p:txBody>
          <a:bodyPr lIns="91425" tIns="91425" rIns="91425" bIns="91425" anchor="b" anchorCtr="0">
            <a:noAutofit/>
          </a:bodyPr>
          <a:lstStyle/>
          <a:p>
            <a:pPr lvl="0" rtl="0">
              <a:spcBef>
                <a:spcPts val="0"/>
              </a:spcBef>
              <a:buNone/>
            </a:pPr>
            <a:r>
              <a:rPr lang="en"/>
              <a:t>CIF Bootcamp </a:t>
            </a:r>
          </a:p>
          <a:p>
            <a:pPr lvl="0" rtl="0">
              <a:spcBef>
                <a:spcPts val="0"/>
              </a:spcBef>
              <a:buNone/>
            </a:pPr>
            <a:r>
              <a:rPr lang="en"/>
              <a:t>Demo Day</a:t>
            </a:r>
          </a:p>
        </p:txBody>
      </p:sp>
    </p:spTree>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3" name="Chart 2"/>
          <p:cNvGraphicFramePr>
            <a:graphicFrameLocks/>
          </p:cNvGraphicFramePr>
          <p:nvPr>
            <p:extLst/>
          </p:nvPr>
        </p:nvGraphicFramePr>
        <p:xfrm>
          <a:off x="0" y="0"/>
          <a:ext cx="9144000" cy="5143500"/>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p:cNvSpPr txBox="1"/>
          <p:nvPr/>
        </p:nvSpPr>
        <p:spPr>
          <a:xfrm>
            <a:off x="3842497" y="897591"/>
            <a:ext cx="184731" cy="253916"/>
          </a:xfrm>
          <a:prstGeom prst="rect">
            <a:avLst/>
          </a:prstGeom>
          <a:noFill/>
        </p:spPr>
        <p:txBody>
          <a:bodyPr wrap="none" rtlCol="0">
            <a:spAutoFit/>
          </a:bodyPr>
          <a:lstStyle/>
          <a:p>
            <a:endParaRPr lang="en-US" sz="1050" dirty="0"/>
          </a:p>
        </p:txBody>
      </p:sp>
    </p:spTree>
    <p:extLst>
      <p:ext uri="{BB962C8B-B14F-4D97-AF65-F5344CB8AC3E}">
        <p14:creationId xmlns:p14="http://schemas.microsoft.com/office/powerpoint/2010/main" val="94783409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p:cNvSpPr txBox="1"/>
          <p:nvPr/>
        </p:nvSpPr>
        <p:spPr>
          <a:xfrm>
            <a:off x="5975733" y="-30283"/>
            <a:ext cx="2173993" cy="415498"/>
          </a:xfrm>
          <a:prstGeom prst="rect">
            <a:avLst/>
          </a:prstGeom>
          <a:noFill/>
        </p:spPr>
        <p:txBody>
          <a:bodyPr wrap="none" rtlCol="0">
            <a:spAutoFit/>
          </a:bodyPr>
          <a:lstStyle/>
          <a:p>
            <a:r>
              <a:rPr lang="en-US" sz="1050" b="1" dirty="0"/>
              <a:t>510 E 6th Street</a:t>
            </a:r>
            <a:r>
              <a:rPr lang="en-US" sz="1050" dirty="0"/>
              <a:t>(238 complains)</a:t>
            </a:r>
            <a:br>
              <a:rPr lang="en-US" sz="1050" dirty="0"/>
            </a:br>
            <a:r>
              <a:rPr lang="en-US" sz="1050" dirty="0"/>
              <a:t>20 Units | 5 Stories | Built in 1900</a:t>
            </a:r>
          </a:p>
        </p:txBody>
      </p:sp>
      <p:sp>
        <p:nvSpPr>
          <p:cNvPr id="3" name="TextBox 2"/>
          <p:cNvSpPr txBox="1"/>
          <p:nvPr/>
        </p:nvSpPr>
        <p:spPr>
          <a:xfrm>
            <a:off x="43965" y="48576"/>
            <a:ext cx="2460049" cy="923330"/>
          </a:xfrm>
          <a:prstGeom prst="rect">
            <a:avLst/>
          </a:prstGeom>
          <a:noFill/>
        </p:spPr>
        <p:txBody>
          <a:bodyPr wrap="square" rtlCol="0">
            <a:spAutoFit/>
          </a:bodyPr>
          <a:lstStyle/>
          <a:p>
            <a:r>
              <a:rPr lang="en-US" sz="2700" b="1" dirty="0">
                <a:solidFill>
                  <a:srgbClr val="FF0000"/>
                </a:solidFill>
              </a:rPr>
              <a:t>&lt;TOP 3 </a:t>
            </a:r>
            <a:r>
              <a:rPr lang="en-US" sz="1800" b="1" dirty="0">
                <a:solidFill>
                  <a:srgbClr val="FF0000"/>
                </a:solidFill>
              </a:rPr>
              <a:t>Repeat caller</a:t>
            </a:r>
            <a:r>
              <a:rPr lang="en-US" sz="2700" b="1" dirty="0">
                <a:solidFill>
                  <a:srgbClr val="FF0000"/>
                </a:solidFill>
              </a:rPr>
              <a:t> &gt;</a:t>
            </a:r>
          </a:p>
        </p:txBody>
      </p:sp>
      <p:sp>
        <p:nvSpPr>
          <p:cNvPr id="6" name="TextBox 5"/>
          <p:cNvSpPr txBox="1"/>
          <p:nvPr/>
        </p:nvSpPr>
        <p:spPr>
          <a:xfrm>
            <a:off x="43965" y="875965"/>
            <a:ext cx="2069797" cy="415498"/>
          </a:xfrm>
          <a:prstGeom prst="rect">
            <a:avLst/>
          </a:prstGeom>
          <a:noFill/>
        </p:spPr>
        <p:txBody>
          <a:bodyPr wrap="none" rtlCol="0">
            <a:spAutoFit/>
          </a:bodyPr>
          <a:lstStyle/>
          <a:p>
            <a:r>
              <a:rPr lang="en-US" sz="1050" b="1" dirty="0"/>
              <a:t>26 1</a:t>
            </a:r>
            <a:r>
              <a:rPr lang="en-US" sz="1050" b="1" baseline="30000" dirty="0"/>
              <a:t>st</a:t>
            </a:r>
            <a:r>
              <a:rPr lang="en-US" sz="1050" b="1" dirty="0"/>
              <a:t> Avenue (190complains)</a:t>
            </a:r>
            <a:br>
              <a:rPr lang="en-US" sz="1050" b="1" dirty="0"/>
            </a:br>
            <a:r>
              <a:rPr lang="en-US" sz="1050" dirty="0"/>
              <a:t>20 Units 6 Stories Built in 1920</a:t>
            </a:r>
          </a:p>
        </p:txBody>
      </p:sp>
      <p:sp>
        <p:nvSpPr>
          <p:cNvPr id="10" name="TextBox 9"/>
          <p:cNvSpPr txBox="1"/>
          <p:nvPr/>
        </p:nvSpPr>
        <p:spPr>
          <a:xfrm>
            <a:off x="6573685" y="2854809"/>
            <a:ext cx="2413010" cy="738664"/>
          </a:xfrm>
          <a:prstGeom prst="rect">
            <a:avLst/>
          </a:prstGeom>
          <a:noFill/>
        </p:spPr>
        <p:txBody>
          <a:bodyPr wrap="square" rtlCol="0">
            <a:spAutoFit/>
          </a:bodyPr>
          <a:lstStyle/>
          <a:p>
            <a:r>
              <a:rPr lang="en-US" sz="1050" dirty="0"/>
              <a:t>621 WATER STREET(156)</a:t>
            </a:r>
          </a:p>
          <a:p>
            <a:r>
              <a:rPr lang="en-US" sz="1050" dirty="0"/>
              <a:t>124 units 5 stories Built in 1901	</a:t>
            </a:r>
          </a:p>
          <a:p>
            <a:endParaRPr lang="en-US" sz="1050" dirty="0"/>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3246" y="3367287"/>
            <a:ext cx="1694904" cy="165266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9535" y="454466"/>
            <a:ext cx="1947159" cy="1859429"/>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72453" y="48574"/>
            <a:ext cx="3840088" cy="5045816"/>
          </a:xfrm>
          <a:prstGeom prst="rect">
            <a:avLst/>
          </a:prstGeom>
        </p:spPr>
      </p:pic>
      <p:cxnSp>
        <p:nvCxnSpPr>
          <p:cNvPr id="23" name="Straight Arrow Connector 22"/>
          <p:cNvCxnSpPr/>
          <p:nvPr/>
        </p:nvCxnSpPr>
        <p:spPr>
          <a:xfrm flipH="1">
            <a:off x="2243448" y="1392783"/>
            <a:ext cx="1159109" cy="471186"/>
          </a:xfrm>
          <a:prstGeom prst="straightConnector1">
            <a:avLst/>
          </a:prstGeom>
          <a:ln w="920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V="1">
            <a:off x="6075485" y="533323"/>
            <a:ext cx="964051" cy="462057"/>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5746065" y="3965662"/>
            <a:ext cx="1507181" cy="660617"/>
          </a:xfrm>
          <a:prstGeom prst="straightConnector1">
            <a:avLst/>
          </a:prstGeom>
          <a:ln w="952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63" y="1392784"/>
            <a:ext cx="2181440" cy="3451187"/>
          </a:xfrm>
          <a:prstGeom prst="rect">
            <a:avLst/>
          </a:prstGeom>
        </p:spPr>
      </p:pic>
    </p:spTree>
    <p:extLst>
      <p:ext uri="{BB962C8B-B14F-4D97-AF65-F5344CB8AC3E}">
        <p14:creationId xmlns:p14="http://schemas.microsoft.com/office/powerpoint/2010/main" val="21395802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4" name="Chart 3"/>
          <p:cNvGraphicFramePr>
            <a:graphicFrameLocks/>
          </p:cNvGraphicFramePr>
          <p:nvPr>
            <p:extLst/>
          </p:nvPr>
        </p:nvGraphicFramePr>
        <p:xfrm>
          <a:off x="1" y="1"/>
          <a:ext cx="3276599" cy="51434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p:cNvGraphicFramePr>
            <a:graphicFrameLocks/>
          </p:cNvGraphicFramePr>
          <p:nvPr>
            <p:extLst/>
          </p:nvPr>
        </p:nvGraphicFramePr>
        <p:xfrm>
          <a:off x="6262808" y="0"/>
          <a:ext cx="3015343" cy="514349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p:cNvGraphicFramePr>
            <a:graphicFrameLocks/>
          </p:cNvGraphicFramePr>
          <p:nvPr>
            <p:extLst/>
          </p:nvPr>
        </p:nvGraphicFramePr>
        <p:xfrm>
          <a:off x="3276600" y="1"/>
          <a:ext cx="3260271" cy="514349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0491790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ctrTitle"/>
          </p:nvPr>
        </p:nvSpPr>
        <p:spPr>
          <a:xfrm>
            <a:off x="685800" y="1867781"/>
            <a:ext cx="7772400" cy="1648800"/>
          </a:xfrm>
          <a:prstGeom prst="rect">
            <a:avLst/>
          </a:prstGeom>
        </p:spPr>
        <p:txBody>
          <a:bodyPr lIns="91425" tIns="91425" rIns="91425" bIns="91425" anchor="b" anchorCtr="0">
            <a:noAutofit/>
          </a:bodyPr>
          <a:lstStyle/>
          <a:p>
            <a:pPr lvl="0" rtl="0">
              <a:spcBef>
                <a:spcPts val="0"/>
              </a:spcBef>
              <a:buNone/>
            </a:pPr>
            <a:r>
              <a:rPr lang="en"/>
              <a:t>Shalom Joseph</a:t>
            </a:r>
          </a:p>
        </p:txBody>
      </p:sp>
      <p:sp>
        <p:nvSpPr>
          <p:cNvPr id="132" name="Shape 132"/>
          <p:cNvSpPr txBox="1">
            <a:spLocks noGrp="1"/>
          </p:cNvSpPr>
          <p:nvPr>
            <p:ph type="ctrTitle" idx="2"/>
          </p:nvPr>
        </p:nvSpPr>
        <p:spPr>
          <a:xfrm>
            <a:off x="685800" y="3364181"/>
            <a:ext cx="7772400" cy="1648800"/>
          </a:xfrm>
          <a:prstGeom prst="rect">
            <a:avLst/>
          </a:prstGeom>
        </p:spPr>
        <p:txBody>
          <a:bodyPr lIns="91425" tIns="91425" rIns="91425" bIns="91425" anchor="b" anchorCtr="0">
            <a:noAutofit/>
          </a:bodyPr>
          <a:lstStyle/>
          <a:p>
            <a:pPr lvl="0" rtl="0">
              <a:spcBef>
                <a:spcPts val="0"/>
              </a:spcBef>
              <a:buNone/>
            </a:pPr>
            <a:r>
              <a:rPr lang="en" sz="4800" b="0" dirty="0">
                <a:solidFill>
                  <a:srgbClr val="2388DB"/>
                </a:solidFill>
              </a:rPr>
              <a:t>227 West 109 ST</a:t>
            </a:r>
          </a:p>
        </p:txBody>
      </p:sp>
    </p:spTree>
  </p:cSld>
  <p:clrMapOvr>
    <a:masterClrMapping/>
  </p:clrMapOvr>
  <p:transition spd="slow">
    <p:cu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lgn="ctr" rtl="0">
              <a:spcBef>
                <a:spcPts val="0"/>
              </a:spcBef>
              <a:buNone/>
            </a:pPr>
            <a:r>
              <a:rPr lang="en"/>
              <a:t>What’s going on here?</a:t>
            </a:r>
          </a:p>
        </p:txBody>
      </p:sp>
      <p:sp>
        <p:nvSpPr>
          <p:cNvPr id="73" name="Shape 73"/>
          <p:cNvSpPr txBox="1">
            <a:spLocks noGrp="1"/>
          </p:cNvSpPr>
          <p:nvPr>
            <p:ph type="body" idx="1"/>
          </p:nvPr>
        </p:nvSpPr>
        <p:spPr>
          <a:xfrm>
            <a:off x="311700" y="1152475"/>
            <a:ext cx="3999899" cy="3416400"/>
          </a:xfrm>
          <a:prstGeom prst="rect">
            <a:avLst/>
          </a:prstGeom>
        </p:spPr>
        <p:txBody>
          <a:bodyPr lIns="91425" tIns="91425" rIns="91425" bIns="91425" anchor="t" anchorCtr="0">
            <a:noAutofit/>
          </a:bodyPr>
          <a:lstStyle/>
          <a:p>
            <a:pPr marL="457200" lvl="0" indent="-228600" rtl="0">
              <a:spcBef>
                <a:spcPts val="0"/>
              </a:spcBef>
              <a:buChar char="-"/>
            </a:pPr>
            <a:endParaRPr/>
          </a:p>
        </p:txBody>
      </p:sp>
      <p:sp>
        <p:nvSpPr>
          <p:cNvPr id="74" name="Shape 74"/>
          <p:cNvSpPr txBox="1">
            <a:spLocks noGrp="1"/>
          </p:cNvSpPr>
          <p:nvPr>
            <p:ph type="body" idx="2"/>
          </p:nvPr>
        </p:nvSpPr>
        <p:spPr>
          <a:xfrm>
            <a:off x="4832400" y="1152475"/>
            <a:ext cx="3999899" cy="3416400"/>
          </a:xfrm>
          <a:prstGeom prst="rect">
            <a:avLst/>
          </a:prstGeom>
        </p:spPr>
        <p:txBody>
          <a:bodyPr lIns="91425" tIns="91425" rIns="91425" bIns="91425" anchor="t" anchorCtr="0">
            <a:noAutofit/>
          </a:bodyPr>
          <a:lstStyle/>
          <a:p>
            <a:pPr marL="457200" lvl="0" indent="-228600" rtl="0">
              <a:lnSpc>
                <a:spcPct val="150000"/>
              </a:lnSpc>
              <a:spcBef>
                <a:spcPts val="0"/>
              </a:spcBef>
              <a:buChar char="-"/>
            </a:pPr>
            <a:r>
              <a:rPr lang="en" sz="2000" dirty="0">
                <a:solidFill>
                  <a:schemeClr val="bg2"/>
                </a:solidFill>
              </a:rPr>
              <a:t>Built in 1912</a:t>
            </a:r>
          </a:p>
          <a:p>
            <a:pPr marL="457200" lvl="0" indent="-228600" rtl="0">
              <a:lnSpc>
                <a:spcPct val="150000"/>
              </a:lnSpc>
              <a:spcBef>
                <a:spcPts val="0"/>
              </a:spcBef>
              <a:buChar char="-"/>
            </a:pPr>
            <a:r>
              <a:rPr lang="en" sz="2000" dirty="0">
                <a:solidFill>
                  <a:schemeClr val="bg2"/>
                </a:solidFill>
              </a:rPr>
              <a:t>Renovated in 1935</a:t>
            </a:r>
          </a:p>
          <a:p>
            <a:pPr marL="457200" lvl="0" indent="-228600" rtl="0">
              <a:lnSpc>
                <a:spcPct val="150000"/>
              </a:lnSpc>
              <a:spcBef>
                <a:spcPts val="0"/>
              </a:spcBef>
              <a:buChar char="-"/>
            </a:pPr>
            <a:r>
              <a:rPr lang="en" sz="2000" dirty="0">
                <a:solidFill>
                  <a:schemeClr val="bg2"/>
                </a:solidFill>
              </a:rPr>
              <a:t>36 units</a:t>
            </a:r>
          </a:p>
          <a:p>
            <a:pPr marL="457200" lvl="0" indent="-228600" rtl="0">
              <a:lnSpc>
                <a:spcPct val="150000"/>
              </a:lnSpc>
              <a:spcBef>
                <a:spcPts val="0"/>
              </a:spcBef>
              <a:buChar char="-"/>
            </a:pPr>
            <a:r>
              <a:rPr lang="en" sz="2000" dirty="0">
                <a:solidFill>
                  <a:schemeClr val="bg2"/>
                </a:solidFill>
              </a:rPr>
              <a:t>This building is a hotspot for several 311 requests.</a:t>
            </a:r>
          </a:p>
          <a:p>
            <a:pPr marL="457200" lvl="0" indent="-228600" rtl="0">
              <a:lnSpc>
                <a:spcPct val="150000"/>
              </a:lnSpc>
              <a:spcBef>
                <a:spcPts val="0"/>
              </a:spcBef>
              <a:buChar char="-"/>
            </a:pPr>
            <a:r>
              <a:rPr lang="en" sz="2000" dirty="0">
                <a:solidFill>
                  <a:schemeClr val="bg2"/>
                </a:solidFill>
              </a:rPr>
              <a:t>History of </a:t>
            </a:r>
            <a:r>
              <a:rPr lang="en" sz="2000" dirty="0" smtClean="0">
                <a:solidFill>
                  <a:schemeClr val="bg2"/>
                </a:solidFill>
              </a:rPr>
              <a:t>structural </a:t>
            </a:r>
            <a:r>
              <a:rPr lang="en" sz="2000" dirty="0">
                <a:solidFill>
                  <a:schemeClr val="bg2"/>
                </a:solidFill>
              </a:rPr>
              <a:t>damage. </a:t>
            </a:r>
          </a:p>
        </p:txBody>
      </p:sp>
      <p:pic>
        <p:nvPicPr>
          <p:cNvPr id="75" name="Shape 75"/>
          <p:cNvPicPr preferRelativeResize="0"/>
          <p:nvPr/>
        </p:nvPicPr>
        <p:blipFill>
          <a:blip r:embed="rId3">
            <a:alphaModFix/>
          </a:blip>
          <a:stretch>
            <a:fillRect/>
          </a:stretch>
        </p:blipFill>
        <p:spPr>
          <a:xfrm>
            <a:off x="0" y="1152475"/>
            <a:ext cx="4311600" cy="3991025"/>
          </a:xfrm>
          <a:prstGeom prst="rect">
            <a:avLst/>
          </a:prstGeom>
          <a:noFill/>
          <a:ln>
            <a:noFill/>
          </a:ln>
        </p:spPr>
      </p:pic>
    </p:spTree>
    <p:extLst>
      <p:ext uri="{BB962C8B-B14F-4D97-AF65-F5344CB8AC3E}">
        <p14:creationId xmlns:p14="http://schemas.microsoft.com/office/powerpoint/2010/main" val="1580088339"/>
      </p:ext>
    </p:extLst>
  </p:cSld>
  <p:clrMapOvr>
    <a:masterClrMapping/>
  </p:clrMapOvr>
  <p:transition spd="slow">
    <p:cut/>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9"/>
        <p:cNvGrpSpPr/>
        <p:nvPr/>
      </p:nvGrpSpPr>
      <p:grpSpPr>
        <a:xfrm>
          <a:off x="0" y="0"/>
          <a:ext cx="0" cy="0"/>
          <a:chOff x="0" y="0"/>
          <a:chExt cx="0" cy="0"/>
        </a:xfrm>
      </p:grpSpPr>
      <p:sp>
        <p:nvSpPr>
          <p:cNvPr id="80" name="Shape 80"/>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lgn="ctr" rtl="0">
              <a:spcBef>
                <a:spcPts val="0"/>
              </a:spcBef>
              <a:buNone/>
            </a:pPr>
            <a:r>
              <a:rPr lang="en"/>
              <a:t>Lets look at the data</a:t>
            </a:r>
          </a:p>
        </p:txBody>
      </p:sp>
      <p:sp>
        <p:nvSpPr>
          <p:cNvPr id="81" name="Shape 81"/>
          <p:cNvSpPr txBox="1">
            <a:spLocks noGrp="1"/>
          </p:cNvSpPr>
          <p:nvPr>
            <p:ph type="body" idx="1"/>
          </p:nvPr>
        </p:nvSpPr>
        <p:spPr>
          <a:xfrm>
            <a:off x="311701" y="1152475"/>
            <a:ext cx="3798746" cy="3416400"/>
          </a:xfrm>
          <a:prstGeom prst="rect">
            <a:avLst/>
          </a:prstGeom>
        </p:spPr>
        <p:txBody>
          <a:bodyPr lIns="91425" tIns="91425" rIns="91425" bIns="91425" anchor="t" anchorCtr="0">
            <a:noAutofit/>
          </a:bodyPr>
          <a:lstStyle/>
          <a:p>
            <a:pPr marL="457200" lvl="0" indent="-228600" rtl="0">
              <a:lnSpc>
                <a:spcPct val="150000"/>
              </a:lnSpc>
              <a:spcBef>
                <a:spcPts val="0"/>
              </a:spcBef>
              <a:buChar char="-"/>
            </a:pPr>
            <a:r>
              <a:rPr lang="en" sz="2000" dirty="0"/>
              <a:t>From May of 2012 - June 2012, heating complaints spiked tremendously.</a:t>
            </a:r>
          </a:p>
          <a:p>
            <a:pPr marL="457200" lvl="0" indent="-228600" rtl="0">
              <a:lnSpc>
                <a:spcPct val="150000"/>
              </a:lnSpc>
              <a:spcBef>
                <a:spcPts val="0"/>
              </a:spcBef>
              <a:buChar char="-"/>
            </a:pPr>
            <a:r>
              <a:rPr lang="en" sz="2000" dirty="0"/>
              <a:t>At the same time there were several complaints against the janitor and the super.</a:t>
            </a:r>
          </a:p>
          <a:p>
            <a:pPr lvl="0" rtl="0">
              <a:lnSpc>
                <a:spcPct val="150000"/>
              </a:lnSpc>
              <a:spcBef>
                <a:spcPts val="0"/>
              </a:spcBef>
              <a:buNone/>
            </a:pPr>
            <a:endParaRPr sz="2000" dirty="0"/>
          </a:p>
        </p:txBody>
      </p:sp>
      <p:sp>
        <p:nvSpPr>
          <p:cNvPr id="82" name="Shape 82"/>
          <p:cNvSpPr txBox="1">
            <a:spLocks noGrp="1"/>
          </p:cNvSpPr>
          <p:nvPr>
            <p:ph type="body" idx="2"/>
          </p:nvPr>
        </p:nvSpPr>
        <p:spPr>
          <a:xfrm>
            <a:off x="4328160" y="1152475"/>
            <a:ext cx="4504139" cy="3416400"/>
          </a:xfrm>
          <a:prstGeom prst="rect">
            <a:avLst/>
          </a:prstGeom>
        </p:spPr>
        <p:txBody>
          <a:bodyPr lIns="91425" tIns="91425" rIns="91425" bIns="91425" anchor="t" anchorCtr="0">
            <a:noAutofit/>
          </a:bodyPr>
          <a:lstStyle/>
          <a:p>
            <a:pPr lvl="0" rtl="0">
              <a:spcBef>
                <a:spcPts val="0"/>
              </a:spcBef>
              <a:buClr>
                <a:srgbClr val="000000"/>
              </a:buClr>
              <a:buSzPct val="78571"/>
              <a:buFont typeface="Arial"/>
              <a:buNone/>
            </a:pPr>
            <a:r>
              <a:rPr lang="en" sz="1800" dirty="0"/>
              <a:t>What can we conclude from this?</a:t>
            </a:r>
          </a:p>
          <a:p>
            <a:pPr marL="457200" lvl="0" indent="-228600" rtl="0">
              <a:spcBef>
                <a:spcPts val="0"/>
              </a:spcBef>
              <a:buChar char="-"/>
            </a:pPr>
            <a:r>
              <a:rPr lang="en" sz="1800" dirty="0"/>
              <a:t>This could indicate a change in management due to existing problems that were never fixed.</a:t>
            </a:r>
          </a:p>
          <a:p>
            <a:pPr marL="457200" lvl="0" indent="-228600" rtl="0">
              <a:spcBef>
                <a:spcPts val="0"/>
              </a:spcBef>
              <a:buChar char="-"/>
            </a:pPr>
            <a:r>
              <a:rPr lang="en" sz="1800" dirty="0"/>
              <a:t>It is also very uncommon for there to be heater problems in the summer. </a:t>
            </a:r>
          </a:p>
          <a:p>
            <a:pPr marL="457200" lvl="0" indent="-228600" rtl="0">
              <a:spcBef>
                <a:spcPts val="0"/>
              </a:spcBef>
              <a:buChar char="-"/>
            </a:pPr>
            <a:r>
              <a:rPr lang="en" sz="1800" dirty="0"/>
              <a:t>In June of 2012 there weren’t any complaints against the Janitor or Super.</a:t>
            </a:r>
          </a:p>
          <a:p>
            <a:pPr marL="457200" lvl="0" indent="-228600" rtl="0">
              <a:spcBef>
                <a:spcPts val="0"/>
              </a:spcBef>
              <a:buChar char="-"/>
            </a:pPr>
            <a:r>
              <a:rPr lang="en" sz="1800" dirty="0"/>
              <a:t>This can mean that the existing “problem”, whether it was an individual or an object in the building, had been resolved swiftly.</a:t>
            </a:r>
          </a:p>
        </p:txBody>
      </p:sp>
    </p:spTree>
    <p:extLst>
      <p:ext uri="{BB962C8B-B14F-4D97-AF65-F5344CB8AC3E}">
        <p14:creationId xmlns:p14="http://schemas.microsoft.com/office/powerpoint/2010/main" val="392709136"/>
      </p:ext>
    </p:extLst>
  </p:cSld>
  <p:clrMapOvr>
    <a:masterClrMapping/>
  </p:clrMapOvr>
  <p:transition spd="slow">
    <p:cut/>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lgn="ctr" rtl="0">
              <a:spcBef>
                <a:spcPts val="0"/>
              </a:spcBef>
              <a:buNone/>
            </a:pPr>
            <a:r>
              <a:rPr lang="en"/>
              <a:t>Yes there’s more!</a:t>
            </a:r>
          </a:p>
        </p:txBody>
      </p:sp>
      <p:sp>
        <p:nvSpPr>
          <p:cNvPr id="88" name="Shape 88"/>
          <p:cNvSpPr txBox="1">
            <a:spLocks noGrp="1"/>
          </p:cNvSpPr>
          <p:nvPr>
            <p:ph type="body" idx="1"/>
          </p:nvPr>
        </p:nvSpPr>
        <p:spPr>
          <a:xfrm>
            <a:off x="311700" y="1152475"/>
            <a:ext cx="3999899" cy="3416400"/>
          </a:xfrm>
          <a:prstGeom prst="rect">
            <a:avLst/>
          </a:prstGeom>
        </p:spPr>
        <p:txBody>
          <a:bodyPr lIns="91425" tIns="91425" rIns="91425" bIns="91425" anchor="t" anchorCtr="0">
            <a:noAutofit/>
          </a:bodyPr>
          <a:lstStyle/>
          <a:p>
            <a:pPr marL="457200" lvl="0" indent="-228600" rtl="0">
              <a:spcBef>
                <a:spcPts val="0"/>
              </a:spcBef>
              <a:buChar char="-"/>
            </a:pPr>
            <a:r>
              <a:rPr lang="en" sz="2000" dirty="0"/>
              <a:t>In the same year there were complaints of General Construction, Paint and Plumbing.</a:t>
            </a:r>
          </a:p>
          <a:p>
            <a:pPr marL="457200" lvl="0" indent="-228600" rtl="0">
              <a:spcBef>
                <a:spcPts val="0"/>
              </a:spcBef>
              <a:buChar char="-"/>
            </a:pPr>
            <a:r>
              <a:rPr lang="en" sz="2000" dirty="0"/>
              <a:t>Specifically in November and December.</a:t>
            </a:r>
          </a:p>
          <a:p>
            <a:pPr marL="457200" lvl="0" indent="-228600" rtl="0">
              <a:spcBef>
                <a:spcPts val="0"/>
              </a:spcBef>
              <a:buChar char="-"/>
            </a:pPr>
            <a:r>
              <a:rPr lang="en" sz="2000" dirty="0"/>
              <a:t>Construction included the tiles. floor and molding. </a:t>
            </a:r>
          </a:p>
          <a:p>
            <a:pPr marL="457200" lvl="0" indent="-228600" rtl="0">
              <a:spcBef>
                <a:spcPts val="0"/>
              </a:spcBef>
              <a:buChar char="-"/>
            </a:pPr>
            <a:r>
              <a:rPr lang="en" sz="2000" dirty="0"/>
              <a:t>Paint included the ceiling and walls.</a:t>
            </a:r>
          </a:p>
          <a:p>
            <a:pPr marL="457200" lvl="0" indent="-228600" rtl="0">
              <a:spcBef>
                <a:spcPts val="0"/>
              </a:spcBef>
              <a:buChar char="-"/>
            </a:pPr>
            <a:r>
              <a:rPr lang="en" sz="2000" dirty="0"/>
              <a:t>Plumbing included water leaks and basin/sink. </a:t>
            </a:r>
          </a:p>
        </p:txBody>
      </p:sp>
      <p:sp>
        <p:nvSpPr>
          <p:cNvPr id="89" name="Shape 89"/>
          <p:cNvSpPr txBox="1">
            <a:spLocks noGrp="1"/>
          </p:cNvSpPr>
          <p:nvPr>
            <p:ph type="body" idx="2"/>
          </p:nvPr>
        </p:nvSpPr>
        <p:spPr>
          <a:xfrm>
            <a:off x="4832400" y="1152475"/>
            <a:ext cx="3999899" cy="3416400"/>
          </a:xfrm>
          <a:prstGeom prst="rect">
            <a:avLst/>
          </a:prstGeom>
        </p:spPr>
        <p:txBody>
          <a:bodyPr lIns="91425" tIns="91425" rIns="91425" bIns="91425" anchor="t" anchorCtr="0">
            <a:noAutofit/>
          </a:bodyPr>
          <a:lstStyle/>
          <a:p>
            <a:pPr lvl="0" rtl="0">
              <a:spcBef>
                <a:spcPts val="0"/>
              </a:spcBef>
              <a:buNone/>
            </a:pPr>
            <a:r>
              <a:rPr lang="en" sz="2000" dirty="0"/>
              <a:t>What can be concluded?</a:t>
            </a:r>
          </a:p>
          <a:p>
            <a:pPr marL="457200" lvl="0" indent="-228600" rtl="0">
              <a:spcBef>
                <a:spcPts val="0"/>
              </a:spcBef>
              <a:buChar char="-"/>
            </a:pPr>
            <a:r>
              <a:rPr lang="en" sz="2000" dirty="0"/>
              <a:t>All these problems derive off the other.</a:t>
            </a:r>
          </a:p>
          <a:p>
            <a:pPr marL="457200" lvl="0" indent="-228600" rtl="0">
              <a:spcBef>
                <a:spcPts val="0"/>
              </a:spcBef>
              <a:buChar char="-"/>
            </a:pPr>
            <a:r>
              <a:rPr lang="en" sz="2000" dirty="0"/>
              <a:t>Problems in construction and paint can lead to plumbing problems and any other combination of the three. </a:t>
            </a:r>
          </a:p>
          <a:p>
            <a:pPr marL="457200" lvl="0" indent="-228600" rtl="0">
              <a:spcBef>
                <a:spcPts val="0"/>
              </a:spcBef>
              <a:buChar char="-"/>
            </a:pPr>
            <a:r>
              <a:rPr lang="en" sz="2000" dirty="0"/>
              <a:t>This shows that this building has been through rough changes and that it was, at a point, very unstable.</a:t>
            </a:r>
          </a:p>
        </p:txBody>
      </p:sp>
    </p:spTree>
    <p:extLst>
      <p:ext uri="{BB962C8B-B14F-4D97-AF65-F5344CB8AC3E}">
        <p14:creationId xmlns:p14="http://schemas.microsoft.com/office/powerpoint/2010/main" val="285730987"/>
      </p:ext>
    </p:extLst>
  </p:cSld>
  <p:clrMapOvr>
    <a:masterClrMapping/>
  </p:clrMapOvr>
  <p:transition spd="slow">
    <p:cut/>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lgn="ctr" rtl="0">
              <a:spcBef>
                <a:spcPts val="0"/>
              </a:spcBef>
              <a:buNone/>
            </a:pPr>
            <a:r>
              <a:rPr lang="en"/>
              <a:t>Conclusion</a:t>
            </a:r>
          </a:p>
        </p:txBody>
      </p:sp>
      <p:sp>
        <p:nvSpPr>
          <p:cNvPr id="95" name="Shape 95"/>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marL="457200" lvl="0" indent="-228600" rtl="0">
              <a:lnSpc>
                <a:spcPct val="150000"/>
              </a:lnSpc>
              <a:spcBef>
                <a:spcPts val="0"/>
              </a:spcBef>
              <a:buChar char="-"/>
            </a:pPr>
            <a:r>
              <a:rPr lang="en" sz="2400" u="sng" dirty="0">
                <a:solidFill>
                  <a:schemeClr val="hlink"/>
                </a:solidFill>
                <a:hlinkClick r:id="rId3"/>
              </a:rPr>
              <a:t>http://apartable.com/buildings/227-west-109-street-manhattan#building-issues</a:t>
            </a:r>
          </a:p>
          <a:p>
            <a:pPr marL="457200" lvl="0" indent="-228600" rtl="0">
              <a:lnSpc>
                <a:spcPct val="150000"/>
              </a:lnSpc>
              <a:spcBef>
                <a:spcPts val="0"/>
              </a:spcBef>
              <a:buChar char="-"/>
            </a:pPr>
            <a:r>
              <a:rPr lang="en" sz="2400" dirty="0"/>
              <a:t>This link provides all the information about this building and its specifics. </a:t>
            </a:r>
          </a:p>
          <a:p>
            <a:pPr marL="457200" lvl="0" indent="-228600" rtl="0">
              <a:lnSpc>
                <a:spcPct val="150000"/>
              </a:lnSpc>
              <a:spcBef>
                <a:spcPts val="0"/>
              </a:spcBef>
              <a:buChar char="-"/>
            </a:pPr>
            <a:r>
              <a:rPr lang="en" sz="2400" dirty="0"/>
              <a:t>By the end of this year there will be around 280 issues reported to this link alone.</a:t>
            </a:r>
          </a:p>
          <a:p>
            <a:pPr marL="457200" lvl="0" indent="-228600" rtl="0">
              <a:lnSpc>
                <a:spcPct val="150000"/>
              </a:lnSpc>
              <a:spcBef>
                <a:spcPts val="0"/>
              </a:spcBef>
              <a:buChar char="-"/>
            </a:pPr>
            <a:r>
              <a:rPr lang="en" sz="2400" dirty="0"/>
              <a:t>These issues include violations and complaints.</a:t>
            </a:r>
          </a:p>
        </p:txBody>
      </p:sp>
    </p:spTree>
    <p:extLst>
      <p:ext uri="{BB962C8B-B14F-4D97-AF65-F5344CB8AC3E}">
        <p14:creationId xmlns:p14="http://schemas.microsoft.com/office/powerpoint/2010/main" val="72893729"/>
      </p:ext>
    </p:extLst>
  </p:cSld>
  <p:clrMapOvr>
    <a:masterClrMapping/>
  </p:clrMapOvr>
  <p:transition spd="slow">
    <p:cut/>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ctrTitle"/>
          </p:nvPr>
        </p:nvSpPr>
        <p:spPr>
          <a:xfrm>
            <a:off x="685800" y="1867781"/>
            <a:ext cx="7772400" cy="1648800"/>
          </a:xfrm>
          <a:prstGeom prst="rect">
            <a:avLst/>
          </a:prstGeom>
        </p:spPr>
        <p:txBody>
          <a:bodyPr lIns="91425" tIns="91425" rIns="91425" bIns="91425" anchor="b" anchorCtr="0">
            <a:noAutofit/>
          </a:bodyPr>
          <a:lstStyle/>
          <a:p>
            <a:pPr lvl="0" rtl="0">
              <a:spcBef>
                <a:spcPts val="0"/>
              </a:spcBef>
              <a:buNone/>
            </a:pPr>
            <a:r>
              <a:rPr lang="en"/>
              <a:t>Thierno Bah</a:t>
            </a:r>
          </a:p>
        </p:txBody>
      </p:sp>
      <p:sp>
        <p:nvSpPr>
          <p:cNvPr id="138" name="Shape 138"/>
          <p:cNvSpPr txBox="1">
            <a:spLocks noGrp="1"/>
          </p:cNvSpPr>
          <p:nvPr>
            <p:ph type="ctrTitle" idx="2"/>
          </p:nvPr>
        </p:nvSpPr>
        <p:spPr>
          <a:xfrm>
            <a:off x="685800" y="3516581"/>
            <a:ext cx="7772400" cy="1648800"/>
          </a:xfrm>
          <a:prstGeom prst="rect">
            <a:avLst/>
          </a:prstGeom>
        </p:spPr>
        <p:txBody>
          <a:bodyPr lIns="91425" tIns="91425" rIns="91425" bIns="91425" anchor="b" anchorCtr="0">
            <a:noAutofit/>
          </a:bodyPr>
          <a:lstStyle/>
          <a:p>
            <a:pPr lvl="0" rtl="0">
              <a:spcBef>
                <a:spcPts val="0"/>
              </a:spcBef>
              <a:buNone/>
            </a:pPr>
            <a:r>
              <a:rPr lang="en" sz="4800" b="0" dirty="0">
                <a:solidFill>
                  <a:srgbClr val="2388DB"/>
                </a:solidFill>
              </a:rPr>
              <a:t>Street Conditions &amp; </a:t>
            </a:r>
          </a:p>
          <a:p>
            <a:pPr lvl="0" rtl="0">
              <a:spcBef>
                <a:spcPts val="0"/>
              </a:spcBef>
              <a:buNone/>
            </a:pPr>
            <a:r>
              <a:rPr lang="en" sz="4800" b="0" dirty="0">
                <a:solidFill>
                  <a:srgbClr val="2388DB"/>
                </a:solidFill>
              </a:rPr>
              <a:t>Potholes </a:t>
            </a:r>
          </a:p>
        </p:txBody>
      </p:sp>
    </p:spTree>
  </p:cSld>
  <p:clrMapOvr>
    <a:masterClrMapping/>
  </p:clrMapOvr>
  <p:transition spd="slow">
    <p:cut/>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rPr>
              <a:t>  Street condition / pothole</a:t>
            </a:r>
          </a:p>
        </p:txBody>
      </p:sp>
      <p:sp>
        <p:nvSpPr>
          <p:cNvPr id="3" name="Content Placeholder 2"/>
          <p:cNvSpPr>
            <a:spLocks noGrp="1"/>
          </p:cNvSpPr>
          <p:nvPr>
            <p:ph idx="1"/>
          </p:nvPr>
        </p:nvSpPr>
        <p:spPr/>
        <p:txBody>
          <a:bodyPr/>
          <a:lstStyle/>
          <a:p>
            <a:pPr>
              <a:buNone/>
            </a:pPr>
            <a:r>
              <a:rPr lang="en-US" b="1" u="sng" dirty="0" smtClean="0"/>
              <a:t>Remarks: </a:t>
            </a:r>
          </a:p>
          <a:p>
            <a:r>
              <a:rPr lang="en-US" dirty="0" smtClean="0"/>
              <a:t>When </a:t>
            </a:r>
            <a:r>
              <a:rPr lang="en-US" dirty="0" smtClean="0"/>
              <a:t>we analyze the table, we observe that the complaints regarding the cave-in condition go dramatically up during the summer season. </a:t>
            </a:r>
            <a:endParaRPr lang="en-US" dirty="0"/>
          </a:p>
        </p:txBody>
      </p:sp>
    </p:spTree>
    <p:extLst>
      <p:ext uri="{BB962C8B-B14F-4D97-AF65-F5344CB8AC3E}">
        <p14:creationId xmlns:p14="http://schemas.microsoft.com/office/powerpoint/2010/main" val="5856537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pic>
        <p:nvPicPr>
          <p:cNvPr id="55" name="Shape 55"/>
          <p:cNvPicPr preferRelativeResize="0"/>
          <p:nvPr/>
        </p:nvPicPr>
        <p:blipFill>
          <a:blip r:embed="rId3">
            <a:alphaModFix/>
          </a:blip>
          <a:stretch>
            <a:fillRect/>
          </a:stretch>
        </p:blipFill>
        <p:spPr>
          <a:xfrm>
            <a:off x="231082" y="1564550"/>
            <a:ext cx="1196724" cy="1196699"/>
          </a:xfrm>
          <a:prstGeom prst="rect">
            <a:avLst/>
          </a:prstGeom>
          <a:noFill/>
          <a:ln>
            <a:noFill/>
          </a:ln>
        </p:spPr>
      </p:pic>
      <p:pic>
        <p:nvPicPr>
          <p:cNvPr id="56" name="Shape 56"/>
          <p:cNvPicPr preferRelativeResize="0"/>
          <p:nvPr/>
        </p:nvPicPr>
        <p:blipFill>
          <a:blip r:embed="rId4">
            <a:alphaModFix/>
          </a:blip>
          <a:stretch>
            <a:fillRect/>
          </a:stretch>
        </p:blipFill>
        <p:spPr>
          <a:xfrm>
            <a:off x="75512" y="3262425"/>
            <a:ext cx="1507850" cy="1507850"/>
          </a:xfrm>
          <a:prstGeom prst="rect">
            <a:avLst/>
          </a:prstGeom>
          <a:noFill/>
          <a:ln>
            <a:noFill/>
          </a:ln>
        </p:spPr>
      </p:pic>
      <p:sp>
        <p:nvSpPr>
          <p:cNvPr id="57" name="Shape 57"/>
          <p:cNvSpPr txBox="1">
            <a:spLocks noGrp="1"/>
          </p:cNvSpPr>
          <p:nvPr>
            <p:ph type="title"/>
          </p:nvPr>
        </p:nvSpPr>
        <p:spPr>
          <a:xfrm>
            <a:off x="231075" y="205975"/>
            <a:ext cx="8455799" cy="857400"/>
          </a:xfrm>
          <a:prstGeom prst="rect">
            <a:avLst/>
          </a:prstGeom>
        </p:spPr>
        <p:txBody>
          <a:bodyPr lIns="91425" tIns="91425" rIns="91425" bIns="91425" anchor="ctr" anchorCtr="0">
            <a:noAutofit/>
          </a:bodyPr>
          <a:lstStyle/>
          <a:p>
            <a:pPr lvl="0" rtl="0">
              <a:spcBef>
                <a:spcPts val="0"/>
              </a:spcBef>
              <a:buClr>
                <a:srgbClr val="000000"/>
              </a:buClr>
              <a:buSzPct val="36666"/>
              <a:buFont typeface="Arial"/>
              <a:buNone/>
            </a:pPr>
            <a:r>
              <a:rPr lang="en" sz="3000"/>
              <a:t>Today’s Agenda</a:t>
            </a:r>
          </a:p>
        </p:txBody>
      </p:sp>
      <p:sp>
        <p:nvSpPr>
          <p:cNvPr id="58" name="Shape 58"/>
          <p:cNvSpPr txBox="1"/>
          <p:nvPr/>
        </p:nvSpPr>
        <p:spPr>
          <a:xfrm>
            <a:off x="1888150" y="1218875"/>
            <a:ext cx="7112099" cy="3764099"/>
          </a:xfrm>
          <a:prstGeom prst="rect">
            <a:avLst/>
          </a:prstGeom>
          <a:noFill/>
          <a:ln>
            <a:noFill/>
          </a:ln>
        </p:spPr>
        <p:txBody>
          <a:bodyPr lIns="91425" tIns="91425" rIns="91425" bIns="91425" anchor="t" anchorCtr="0">
            <a:noAutofit/>
          </a:bodyPr>
          <a:lstStyle/>
          <a:p>
            <a:pPr marL="457200" lvl="0" indent="-400050" rtl="0">
              <a:spcBef>
                <a:spcPts val="0"/>
              </a:spcBef>
              <a:buSzPct val="100000"/>
              <a:buChar char="●"/>
            </a:pPr>
            <a:r>
              <a:rPr lang="en" sz="2700" dirty="0"/>
              <a:t>Introductions from Will &amp; Noel</a:t>
            </a:r>
          </a:p>
          <a:p>
            <a:pPr marL="457200" lvl="0" indent="-400050" rtl="0">
              <a:spcBef>
                <a:spcPts val="0"/>
              </a:spcBef>
              <a:buSzPct val="100000"/>
              <a:buChar char="●"/>
            </a:pPr>
            <a:r>
              <a:rPr lang="en" sz="2700" dirty="0"/>
              <a:t>Seasonal Analysis from </a:t>
            </a:r>
            <a:r>
              <a:rPr lang="en" sz="2700" dirty="0" err="1"/>
              <a:t>Bruna</a:t>
            </a:r>
            <a:r>
              <a:rPr lang="en" sz="2700" dirty="0"/>
              <a:t> </a:t>
            </a:r>
            <a:r>
              <a:rPr lang="en" sz="2700" dirty="0" err="1"/>
              <a:t>Jermann</a:t>
            </a:r>
            <a:endParaRPr lang="en" sz="2700" dirty="0"/>
          </a:p>
          <a:p>
            <a:pPr marL="457200" lvl="0" indent="-400050" rtl="0">
              <a:spcBef>
                <a:spcPts val="0"/>
              </a:spcBef>
              <a:buSzPct val="100000"/>
              <a:buChar char="●"/>
            </a:pPr>
            <a:r>
              <a:rPr lang="en" sz="2700" dirty="0"/>
              <a:t>Effects of </a:t>
            </a:r>
            <a:r>
              <a:rPr lang="en" sz="2700" dirty="0" err="1"/>
              <a:t>Superstorm</a:t>
            </a:r>
            <a:r>
              <a:rPr lang="en" sz="2700" dirty="0"/>
              <a:t> Sandy by </a:t>
            </a:r>
          </a:p>
          <a:p>
            <a:pPr marL="4572000" lvl="0" indent="457200" rtl="0">
              <a:spcBef>
                <a:spcPts val="0"/>
              </a:spcBef>
              <a:buNone/>
            </a:pPr>
            <a:r>
              <a:rPr lang="en" sz="2700" dirty="0" err="1"/>
              <a:t>Xiaolong</a:t>
            </a:r>
            <a:r>
              <a:rPr lang="en" sz="2700" dirty="0"/>
              <a:t> Li</a:t>
            </a:r>
          </a:p>
          <a:p>
            <a:pPr marL="457200" lvl="0" indent="-400050" rtl="0">
              <a:spcBef>
                <a:spcPts val="0"/>
              </a:spcBef>
              <a:buSzPct val="100000"/>
              <a:buChar char="●"/>
            </a:pPr>
            <a:r>
              <a:rPr lang="en" sz="2700" dirty="0"/>
              <a:t>227 West 109th Street by Shalom Joseph</a:t>
            </a:r>
          </a:p>
          <a:p>
            <a:pPr marL="457200" lvl="0" indent="-400050" rtl="0">
              <a:spcBef>
                <a:spcPts val="0"/>
              </a:spcBef>
              <a:buSzPct val="100000"/>
              <a:buChar char="●"/>
            </a:pPr>
            <a:r>
              <a:rPr lang="en" sz="2700" dirty="0"/>
              <a:t>Street Conditions &amp; Potholes by </a:t>
            </a:r>
          </a:p>
          <a:p>
            <a:pPr marL="4572000" lvl="0" indent="457200" rtl="0">
              <a:spcBef>
                <a:spcPts val="0"/>
              </a:spcBef>
              <a:buNone/>
            </a:pPr>
            <a:r>
              <a:rPr lang="en" sz="2700" dirty="0" err="1"/>
              <a:t>Thierno</a:t>
            </a:r>
            <a:r>
              <a:rPr lang="en" sz="2700" dirty="0"/>
              <a:t> Bah</a:t>
            </a:r>
          </a:p>
          <a:p>
            <a:pPr marL="457200" lvl="0" indent="-400050" rtl="0">
              <a:spcBef>
                <a:spcPts val="0"/>
              </a:spcBef>
              <a:buSzPct val="100000"/>
              <a:buChar char="●"/>
            </a:pPr>
            <a:r>
              <a:rPr lang="en" sz="2700" dirty="0"/>
              <a:t>Noise complaints from </a:t>
            </a:r>
            <a:r>
              <a:rPr lang="en" sz="2700" dirty="0" err="1"/>
              <a:t>Tammoya</a:t>
            </a:r>
            <a:r>
              <a:rPr lang="en" sz="2700" dirty="0"/>
              <a:t> More</a:t>
            </a:r>
          </a:p>
          <a:p>
            <a:pPr marL="457200" lvl="0" indent="-400050" rtl="0">
              <a:spcBef>
                <a:spcPts val="0"/>
              </a:spcBef>
              <a:buSzPct val="100000"/>
              <a:buChar char="●"/>
            </a:pPr>
            <a:r>
              <a:rPr lang="en" sz="2700" dirty="0"/>
              <a:t>Questions and Answers</a:t>
            </a:r>
          </a:p>
        </p:txBody>
      </p:sp>
    </p:spTree>
  </p:cSld>
  <p:clrMapOvr>
    <a:masterClrMapping/>
  </p:clrMapOvr>
  <p:transition spd="slow">
    <p:cut/>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Street condition / pothole</a:t>
            </a:r>
            <a:endParaRPr lang="en-US" dirty="0">
              <a:solidFill>
                <a:schemeClr val="tx1"/>
              </a:solidFill>
            </a:endParaRPr>
          </a:p>
        </p:txBody>
      </p:sp>
      <p:graphicFrame>
        <p:nvGraphicFramePr>
          <p:cNvPr id="4" name="Content Placeholder 3"/>
          <p:cNvGraphicFramePr>
            <a:graphicFrameLocks noGrp="1"/>
          </p:cNvGraphicFramePr>
          <p:nvPr>
            <p:ph idx="1"/>
          </p:nvPr>
        </p:nvGraphicFramePr>
        <p:xfrm>
          <a:off x="1485900" y="1451373"/>
          <a:ext cx="6172200" cy="329207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6559348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Street condition / pothole</a:t>
            </a:r>
            <a:endParaRPr lang="en-US" dirty="0">
              <a:solidFill>
                <a:schemeClr val="tx1"/>
              </a:solidFill>
            </a:endParaRPr>
          </a:p>
        </p:txBody>
      </p:sp>
      <p:pic>
        <p:nvPicPr>
          <p:cNvPr id="60418" name="Picture 2"/>
          <p:cNvPicPr>
            <a:picLocks noGrp="1" noChangeAspect="1" noChangeArrowheads="1"/>
          </p:cNvPicPr>
          <p:nvPr>
            <p:ph idx="1"/>
          </p:nvPr>
        </p:nvPicPr>
        <p:blipFill>
          <a:blip r:embed="rId2" cstate="print"/>
          <a:srcRect/>
          <a:stretch>
            <a:fillRect/>
          </a:stretch>
        </p:blipFill>
        <p:spPr bwMode="auto">
          <a:xfrm>
            <a:off x="1338349" y="1583575"/>
            <a:ext cx="6467302" cy="2732052"/>
          </a:xfrm>
          <a:prstGeom prst="rect">
            <a:avLst/>
          </a:prstGeom>
          <a:noFill/>
          <a:ln w="9525">
            <a:noFill/>
            <a:miter lim="800000"/>
            <a:headEnd/>
            <a:tailEnd/>
          </a:ln>
          <a:effectLst/>
        </p:spPr>
      </p:pic>
    </p:spTree>
    <p:extLst>
      <p:ext uri="{BB962C8B-B14F-4D97-AF65-F5344CB8AC3E}">
        <p14:creationId xmlns:p14="http://schemas.microsoft.com/office/powerpoint/2010/main" val="33084218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 Street condition / pothole</a:t>
            </a:r>
            <a:endParaRPr lang="en-US" dirty="0">
              <a:solidFill>
                <a:schemeClr val="tx1"/>
              </a:solidFill>
            </a:endParaRPr>
          </a:p>
        </p:txBody>
      </p:sp>
      <p:graphicFrame>
        <p:nvGraphicFramePr>
          <p:cNvPr id="4" name="Content Placeholder 3"/>
          <p:cNvGraphicFramePr>
            <a:graphicFrameLocks noGrp="1"/>
          </p:cNvGraphicFramePr>
          <p:nvPr>
            <p:ph idx="1"/>
          </p:nvPr>
        </p:nvGraphicFramePr>
        <p:xfrm>
          <a:off x="1485900" y="1451373"/>
          <a:ext cx="6172200" cy="329207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293571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Street condition / pothole</a:t>
            </a:r>
            <a:endParaRPr lang="en-US" dirty="0">
              <a:solidFill>
                <a:schemeClr val="tx1"/>
              </a:solidFill>
            </a:endParaRPr>
          </a:p>
        </p:txBody>
      </p:sp>
      <p:pic>
        <p:nvPicPr>
          <p:cNvPr id="61442" name="Picture 2"/>
          <p:cNvPicPr>
            <a:picLocks noGrp="1" noChangeAspect="1" noChangeArrowheads="1"/>
          </p:cNvPicPr>
          <p:nvPr>
            <p:ph idx="1"/>
          </p:nvPr>
        </p:nvPicPr>
        <p:blipFill>
          <a:blip r:embed="rId2" cstate="print"/>
          <a:srcRect/>
          <a:stretch>
            <a:fillRect/>
          </a:stretch>
        </p:blipFill>
        <p:spPr bwMode="auto">
          <a:xfrm>
            <a:off x="457200" y="1363287"/>
            <a:ext cx="5568419" cy="3575512"/>
          </a:xfrm>
          <a:prstGeom prst="rect">
            <a:avLst/>
          </a:prstGeom>
          <a:noFill/>
          <a:ln w="9525">
            <a:noFill/>
            <a:miter lim="800000"/>
            <a:headEnd/>
            <a:tailEnd/>
          </a:ln>
        </p:spPr>
      </p:pic>
      <p:pic>
        <p:nvPicPr>
          <p:cNvPr id="6" name="Picture 5" descr="12324.png"/>
          <p:cNvPicPr>
            <a:picLocks noChangeAspect="1"/>
          </p:cNvPicPr>
          <p:nvPr/>
        </p:nvPicPr>
        <p:blipFill>
          <a:blip r:embed="rId3" cstate="print"/>
          <a:stretch>
            <a:fillRect/>
          </a:stretch>
        </p:blipFill>
        <p:spPr>
          <a:xfrm>
            <a:off x="4151149" y="2619636"/>
            <a:ext cx="4128975" cy="323069"/>
          </a:xfrm>
          <a:prstGeom prst="rect">
            <a:avLst/>
          </a:prstGeom>
        </p:spPr>
      </p:pic>
      <p:pic>
        <p:nvPicPr>
          <p:cNvPr id="7" name="Picture 6" descr="12324.png"/>
          <p:cNvPicPr>
            <a:picLocks noChangeAspect="1"/>
          </p:cNvPicPr>
          <p:nvPr/>
        </p:nvPicPr>
        <p:blipFill>
          <a:blip r:embed="rId4" cstate="print"/>
          <a:stretch>
            <a:fillRect/>
          </a:stretch>
        </p:blipFill>
        <p:spPr>
          <a:xfrm>
            <a:off x="4339245" y="3764519"/>
            <a:ext cx="3940880" cy="506028"/>
          </a:xfrm>
          <a:prstGeom prst="rect">
            <a:avLst/>
          </a:prstGeom>
        </p:spPr>
      </p:pic>
    </p:spTree>
    <p:extLst>
      <p:ext uri="{BB962C8B-B14F-4D97-AF65-F5344CB8AC3E}">
        <p14:creationId xmlns:p14="http://schemas.microsoft.com/office/powerpoint/2010/main" val="3136867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ctrTitle"/>
          </p:nvPr>
        </p:nvSpPr>
        <p:spPr>
          <a:xfrm>
            <a:off x="685800" y="1867781"/>
            <a:ext cx="7772400" cy="1648800"/>
          </a:xfrm>
          <a:prstGeom prst="rect">
            <a:avLst/>
          </a:prstGeom>
        </p:spPr>
        <p:txBody>
          <a:bodyPr lIns="91425" tIns="91425" rIns="91425" bIns="91425" anchor="b" anchorCtr="0">
            <a:noAutofit/>
          </a:bodyPr>
          <a:lstStyle/>
          <a:p>
            <a:pPr lvl="0" rtl="0">
              <a:spcBef>
                <a:spcPts val="0"/>
              </a:spcBef>
              <a:buNone/>
            </a:pPr>
            <a:r>
              <a:rPr lang="en"/>
              <a:t>Tammoya Moore</a:t>
            </a:r>
          </a:p>
        </p:txBody>
      </p:sp>
      <p:sp>
        <p:nvSpPr>
          <p:cNvPr id="144" name="Shape 144"/>
          <p:cNvSpPr txBox="1">
            <a:spLocks noGrp="1"/>
          </p:cNvSpPr>
          <p:nvPr>
            <p:ph type="ctrTitle" idx="2"/>
          </p:nvPr>
        </p:nvSpPr>
        <p:spPr>
          <a:xfrm>
            <a:off x="685800" y="3364181"/>
            <a:ext cx="7772400" cy="1648800"/>
          </a:xfrm>
          <a:prstGeom prst="rect">
            <a:avLst/>
          </a:prstGeom>
        </p:spPr>
        <p:txBody>
          <a:bodyPr lIns="91425" tIns="91425" rIns="91425" bIns="91425" anchor="b" anchorCtr="0">
            <a:noAutofit/>
          </a:bodyPr>
          <a:lstStyle/>
          <a:p>
            <a:pPr lvl="0" rtl="0">
              <a:spcBef>
                <a:spcPts val="0"/>
              </a:spcBef>
              <a:buNone/>
            </a:pPr>
            <a:r>
              <a:rPr lang="en" sz="5400" b="0" dirty="0">
                <a:solidFill>
                  <a:srgbClr val="2388DB"/>
                </a:solidFill>
              </a:rPr>
              <a:t>Noise</a:t>
            </a:r>
          </a:p>
        </p:txBody>
      </p:sp>
    </p:spTree>
  </p:cSld>
  <p:clrMapOvr>
    <a:masterClrMapping/>
  </p:clrMapOvr>
  <p:transition spd="slow">
    <p:cut/>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Shape 202"/>
          <p:cNvSpPr txBox="1">
            <a:spLocks noGrp="1"/>
          </p:cNvSpPr>
          <p:nvPr>
            <p:ph type="title"/>
          </p:nvPr>
        </p:nvSpPr>
        <p:spPr>
          <a:xfrm>
            <a:off x="311700" y="315925"/>
            <a:ext cx="8520599" cy="831299"/>
          </a:xfrm>
          <a:prstGeom prst="rect">
            <a:avLst/>
          </a:prstGeom>
        </p:spPr>
        <p:txBody>
          <a:bodyPr lIns="91425" tIns="91425" rIns="91425" bIns="91425" anchor="b" anchorCtr="0">
            <a:noAutofit/>
          </a:bodyPr>
          <a:lstStyle/>
          <a:p>
            <a:pPr lvl="0" algn="ctr" rtl="0">
              <a:spcBef>
                <a:spcPts val="0"/>
              </a:spcBef>
              <a:buNone/>
            </a:pPr>
            <a:r>
              <a:rPr lang="en"/>
              <a:t>Noise</a:t>
            </a:r>
          </a:p>
        </p:txBody>
      </p:sp>
      <p:sp>
        <p:nvSpPr>
          <p:cNvPr id="203" name="Shape 203"/>
          <p:cNvSpPr txBox="1">
            <a:spLocks noGrp="1"/>
          </p:cNvSpPr>
          <p:nvPr>
            <p:ph type="body" idx="1"/>
          </p:nvPr>
        </p:nvSpPr>
        <p:spPr>
          <a:xfrm>
            <a:off x="311700" y="1225225"/>
            <a:ext cx="8520599" cy="3354000"/>
          </a:xfrm>
          <a:prstGeom prst="rect">
            <a:avLst/>
          </a:prstGeom>
        </p:spPr>
        <p:txBody>
          <a:bodyPr lIns="91425" tIns="91425" rIns="91425" bIns="91425" anchor="t" anchorCtr="0">
            <a:noAutofit/>
          </a:bodyPr>
          <a:lstStyle/>
          <a:p>
            <a:pPr lvl="0" rtl="0">
              <a:spcBef>
                <a:spcPts val="0"/>
              </a:spcBef>
              <a:buNone/>
            </a:pPr>
            <a:r>
              <a:rPr lang="en"/>
              <a:t>Top 4 Noise complaints:</a:t>
            </a:r>
          </a:p>
          <a:p>
            <a:pPr marL="457200" lvl="0" indent="-317500" rtl="0">
              <a:spcBef>
                <a:spcPts val="0"/>
              </a:spcBef>
              <a:buSzPct val="100000"/>
            </a:pPr>
            <a:r>
              <a:rPr lang="en" sz="1400" b="1"/>
              <a:t>Loud Music/ Party</a:t>
            </a:r>
            <a:r>
              <a:rPr lang="en" sz="1400"/>
              <a:t> -  A lot of                                                                                                            complaints for commercial                                                                                                                      noise,house of worship (noise),                                                                                                                      street/sidewalks (noise).</a:t>
            </a:r>
          </a:p>
          <a:p>
            <a:pPr marL="457200" lvl="0" indent="-317500" rtl="0">
              <a:spcBef>
                <a:spcPts val="0"/>
              </a:spcBef>
              <a:buSzPct val="100000"/>
            </a:pPr>
            <a:r>
              <a:rPr lang="en" sz="1400" b="1"/>
              <a:t>Loud Talking</a:t>
            </a:r>
            <a:r>
              <a:rPr lang="en" sz="1400"/>
              <a:t>- commercial noise,                                                                                                           street/sidewalks (noise).</a:t>
            </a:r>
          </a:p>
          <a:p>
            <a:pPr marL="457200" lvl="0" indent="-317500" rtl="0">
              <a:spcBef>
                <a:spcPts val="0"/>
              </a:spcBef>
              <a:buSzPct val="100000"/>
            </a:pPr>
            <a:r>
              <a:rPr lang="en" sz="1400" b="1"/>
              <a:t>Noise Construction </a:t>
            </a:r>
            <a:r>
              <a:rPr lang="en" sz="1400"/>
              <a:t>- Noise</a:t>
            </a:r>
          </a:p>
          <a:p>
            <a:pPr marL="457200" lvl="0" indent="-317500" rtl="0">
              <a:spcBef>
                <a:spcPts val="0"/>
              </a:spcBef>
              <a:buSzPct val="100000"/>
            </a:pPr>
            <a:r>
              <a:rPr lang="en" sz="1400" b="1"/>
              <a:t>Noise Jack Hammering</a:t>
            </a:r>
            <a:r>
              <a:rPr lang="en" sz="1400"/>
              <a:t>- Noise</a:t>
            </a:r>
          </a:p>
        </p:txBody>
      </p:sp>
      <p:pic>
        <p:nvPicPr>
          <p:cNvPr id="204" name="Shape 204"/>
          <p:cNvPicPr preferRelativeResize="0"/>
          <p:nvPr/>
        </p:nvPicPr>
        <p:blipFill>
          <a:blip r:embed="rId3">
            <a:alphaModFix/>
          </a:blip>
          <a:stretch>
            <a:fillRect/>
          </a:stretch>
        </p:blipFill>
        <p:spPr>
          <a:xfrm>
            <a:off x="3678018" y="1225225"/>
            <a:ext cx="5465975" cy="3009900"/>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xfrm>
            <a:off x="555050" y="282350"/>
            <a:ext cx="8520599" cy="831299"/>
          </a:xfrm>
          <a:prstGeom prst="rect">
            <a:avLst/>
          </a:prstGeom>
        </p:spPr>
        <p:txBody>
          <a:bodyPr lIns="91425" tIns="91425" rIns="91425" bIns="91425" anchor="b" anchorCtr="0">
            <a:noAutofit/>
          </a:bodyPr>
          <a:lstStyle/>
          <a:p>
            <a:pPr lvl="0" algn="ctr" rtl="0">
              <a:spcBef>
                <a:spcPts val="0"/>
              </a:spcBef>
              <a:buNone/>
            </a:pPr>
            <a:r>
              <a:rPr lang="en"/>
              <a:t>Noise: Hot Spots</a:t>
            </a:r>
          </a:p>
        </p:txBody>
      </p:sp>
      <p:sp>
        <p:nvSpPr>
          <p:cNvPr id="210" name="Shape 210"/>
          <p:cNvSpPr txBox="1">
            <a:spLocks noGrp="1"/>
          </p:cNvSpPr>
          <p:nvPr>
            <p:ph type="body" idx="1"/>
          </p:nvPr>
        </p:nvSpPr>
        <p:spPr>
          <a:xfrm>
            <a:off x="311700" y="1225225"/>
            <a:ext cx="8520599" cy="3354000"/>
          </a:xfrm>
          <a:prstGeom prst="rect">
            <a:avLst/>
          </a:prstGeom>
        </p:spPr>
        <p:txBody>
          <a:bodyPr lIns="91425" tIns="91425" rIns="91425" bIns="91425" anchor="t" anchorCtr="0">
            <a:noAutofit/>
          </a:bodyPr>
          <a:lstStyle/>
          <a:p>
            <a:pPr lvl="0" rtl="0">
              <a:spcBef>
                <a:spcPts val="0"/>
              </a:spcBef>
              <a:buNone/>
            </a:pPr>
            <a:r>
              <a:rPr lang="en"/>
              <a:t>Hotspot Locations:                                                                                                  h                                              </a:t>
            </a:r>
          </a:p>
          <a:p>
            <a:pPr marL="457200" lvl="0" indent="-228600" rtl="0">
              <a:spcBef>
                <a:spcPts val="0"/>
              </a:spcBef>
            </a:pPr>
            <a:r>
              <a:rPr lang="en"/>
              <a:t>355 west 16 street (166)</a:t>
            </a:r>
          </a:p>
          <a:p>
            <a:pPr marL="457200" lvl="0" indent="-228600" rtl="0">
              <a:spcBef>
                <a:spcPts val="0"/>
              </a:spcBef>
            </a:pPr>
            <a:r>
              <a:rPr lang="en"/>
              <a:t>514 west 44 street (161)</a:t>
            </a:r>
          </a:p>
          <a:p>
            <a:pPr marL="457200" lvl="0" indent="-228600" rtl="0">
              <a:spcBef>
                <a:spcPts val="0"/>
              </a:spcBef>
            </a:pPr>
            <a:r>
              <a:rPr lang="en"/>
              <a:t>939 8 avenue 	   (155)</a:t>
            </a:r>
          </a:p>
          <a:p>
            <a:pPr marL="457200" lvl="0" indent="-228600" rtl="0">
              <a:spcBef>
                <a:spcPts val="0"/>
              </a:spcBef>
            </a:pPr>
            <a:r>
              <a:rPr lang="en"/>
              <a:t>174 8 avenue 	   (137)</a:t>
            </a:r>
          </a:p>
          <a:p>
            <a:pPr lvl="0" rtl="0">
              <a:spcBef>
                <a:spcPts val="0"/>
              </a:spcBef>
              <a:buNone/>
            </a:pPr>
            <a:endParaRPr sz="1100"/>
          </a:p>
          <a:p>
            <a:pPr lvl="0" rtl="0">
              <a:spcBef>
                <a:spcPts val="0"/>
              </a:spcBef>
              <a:buNone/>
            </a:pPr>
            <a:r>
              <a:rPr lang="en" sz="1100" u="sng">
                <a:solidFill>
                  <a:schemeClr val="hlink"/>
                </a:solidFill>
                <a:hlinkClick r:id="rId3"/>
              </a:rPr>
              <a:t>https://tammoyamoore.cartodb.com/viz/e35f4472-97eb-</a:t>
            </a:r>
            <a:r>
              <a:rPr lang="en" sz="1100"/>
              <a:t>                                                                                                                           11e5-a7ab-0ecd1babdde5/map</a:t>
            </a:r>
          </a:p>
        </p:txBody>
      </p:sp>
      <p:pic>
        <p:nvPicPr>
          <p:cNvPr id="211" name="Shape 211"/>
          <p:cNvPicPr preferRelativeResize="0"/>
          <p:nvPr/>
        </p:nvPicPr>
        <p:blipFill rotWithShape="1">
          <a:blip r:embed="rId4">
            <a:alphaModFix/>
          </a:blip>
          <a:srcRect l="33766" t="27567" r="33840" b="6035"/>
          <a:stretch/>
        </p:blipFill>
        <p:spPr>
          <a:xfrm>
            <a:off x="4791100" y="1225224"/>
            <a:ext cx="4041199" cy="3354000"/>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Shape 216"/>
          <p:cNvSpPr txBox="1">
            <a:spLocks noGrp="1"/>
          </p:cNvSpPr>
          <p:nvPr>
            <p:ph type="title"/>
          </p:nvPr>
        </p:nvSpPr>
        <p:spPr>
          <a:xfrm>
            <a:off x="253000" y="257200"/>
            <a:ext cx="8520599" cy="831299"/>
          </a:xfrm>
          <a:prstGeom prst="rect">
            <a:avLst/>
          </a:prstGeom>
        </p:spPr>
        <p:txBody>
          <a:bodyPr lIns="91425" tIns="91425" rIns="91425" bIns="91425" anchor="b" anchorCtr="0">
            <a:noAutofit/>
          </a:bodyPr>
          <a:lstStyle/>
          <a:p>
            <a:pPr lvl="0" algn="ctr" rtl="0">
              <a:spcBef>
                <a:spcPts val="0"/>
              </a:spcBef>
              <a:buNone/>
            </a:pPr>
            <a:r>
              <a:rPr lang="en"/>
              <a:t>Noise: </a:t>
            </a:r>
            <a:r>
              <a:rPr lang="en" sz="3600"/>
              <a:t>355 west 16 street</a:t>
            </a:r>
          </a:p>
        </p:txBody>
      </p:sp>
      <p:sp>
        <p:nvSpPr>
          <p:cNvPr id="217" name="Shape 217"/>
          <p:cNvSpPr txBox="1">
            <a:spLocks noGrp="1"/>
          </p:cNvSpPr>
          <p:nvPr>
            <p:ph type="body" idx="1"/>
          </p:nvPr>
        </p:nvSpPr>
        <p:spPr>
          <a:xfrm flipH="1">
            <a:off x="60050" y="820875"/>
            <a:ext cx="8772299" cy="3808200"/>
          </a:xfrm>
          <a:prstGeom prst="rect">
            <a:avLst/>
          </a:prstGeom>
        </p:spPr>
        <p:txBody>
          <a:bodyPr lIns="91425" tIns="91425" rIns="91425" bIns="91425" anchor="t" anchorCtr="0">
            <a:noAutofit/>
          </a:bodyPr>
          <a:lstStyle/>
          <a:p>
            <a:pPr lvl="0" rtl="0">
              <a:spcBef>
                <a:spcPts val="0"/>
              </a:spcBef>
              <a:buNone/>
            </a:pPr>
            <a:r>
              <a:rPr lang="en" sz="1400"/>
              <a:t>			</a:t>
            </a:r>
          </a:p>
          <a:p>
            <a:pPr lvl="0" rtl="0">
              <a:spcBef>
                <a:spcPts val="0"/>
              </a:spcBef>
              <a:buNone/>
            </a:pPr>
            <a:endParaRPr sz="1400"/>
          </a:p>
          <a:p>
            <a:pPr lvl="0" rtl="0">
              <a:spcBef>
                <a:spcPts val="0"/>
              </a:spcBef>
              <a:buNone/>
            </a:pPr>
            <a:endParaRPr sz="1400"/>
          </a:p>
          <a:p>
            <a:pPr lvl="0" rtl="0">
              <a:spcBef>
                <a:spcPts val="0"/>
              </a:spcBef>
              <a:buNone/>
            </a:pPr>
            <a:endParaRPr sz="1400"/>
          </a:p>
          <a:p>
            <a:pPr lvl="0" rtl="0">
              <a:spcBef>
                <a:spcPts val="0"/>
              </a:spcBef>
              <a:buNone/>
            </a:pPr>
            <a:endParaRPr sz="1400"/>
          </a:p>
          <a:p>
            <a:pPr lvl="0" rtl="0">
              <a:spcBef>
                <a:spcPts val="0"/>
              </a:spcBef>
              <a:buNone/>
            </a:pPr>
            <a:endParaRPr sz="1400"/>
          </a:p>
          <a:p>
            <a:pPr lvl="0" rtl="0">
              <a:spcBef>
                <a:spcPts val="0"/>
              </a:spcBef>
              <a:buNone/>
            </a:pPr>
            <a:endParaRPr sz="1400"/>
          </a:p>
          <a:p>
            <a:pPr lvl="0" rtl="0">
              <a:spcBef>
                <a:spcPts val="0"/>
              </a:spcBef>
              <a:buNone/>
            </a:pPr>
            <a:r>
              <a:rPr lang="en" sz="1400"/>
              <a:t>*In this location there is Maritime hotel and Dream Hotel. Dream hotel is very popular for it’s open bars and clubs (Electric Room)</a:t>
            </a:r>
          </a:p>
        </p:txBody>
      </p:sp>
      <p:pic>
        <p:nvPicPr>
          <p:cNvPr id="218" name="Shape 218"/>
          <p:cNvPicPr preferRelativeResize="0"/>
          <p:nvPr/>
        </p:nvPicPr>
        <p:blipFill rotWithShape="1">
          <a:blip r:embed="rId3">
            <a:alphaModFix/>
          </a:blip>
          <a:srcRect t="14744" r="6156" b="20045"/>
          <a:stretch/>
        </p:blipFill>
        <p:spPr>
          <a:xfrm>
            <a:off x="60050" y="1854225"/>
            <a:ext cx="2621775" cy="2090800"/>
          </a:xfrm>
          <a:prstGeom prst="rect">
            <a:avLst/>
          </a:prstGeom>
          <a:noFill/>
          <a:ln>
            <a:noFill/>
          </a:ln>
        </p:spPr>
      </p:pic>
      <p:pic>
        <p:nvPicPr>
          <p:cNvPr id="219" name="Shape 219"/>
          <p:cNvPicPr preferRelativeResize="0"/>
          <p:nvPr/>
        </p:nvPicPr>
        <p:blipFill>
          <a:blip r:embed="rId4">
            <a:alphaModFix/>
          </a:blip>
          <a:stretch>
            <a:fillRect/>
          </a:stretch>
        </p:blipFill>
        <p:spPr>
          <a:xfrm>
            <a:off x="2832950" y="1601100"/>
            <a:ext cx="2831925" cy="2324224"/>
          </a:xfrm>
          <a:prstGeom prst="rect">
            <a:avLst/>
          </a:prstGeom>
          <a:noFill/>
          <a:ln>
            <a:noFill/>
          </a:ln>
        </p:spPr>
      </p:pic>
      <p:sp>
        <p:nvSpPr>
          <p:cNvPr id="220" name="Shape 220"/>
          <p:cNvSpPr/>
          <p:nvPr/>
        </p:nvSpPr>
        <p:spPr>
          <a:xfrm>
            <a:off x="142650" y="1023425"/>
            <a:ext cx="2041499" cy="755100"/>
          </a:xfrm>
          <a:prstGeom prst="flowChartMagneticTap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a:t>Complaints:</a:t>
            </a:r>
          </a:p>
          <a:p>
            <a:pPr lvl="0" algn="ctr" rtl="0">
              <a:spcBef>
                <a:spcPts val="0"/>
              </a:spcBef>
              <a:buNone/>
            </a:pPr>
            <a:r>
              <a:rPr lang="en"/>
              <a:t>Truck Horns, and Truck Music</a:t>
            </a:r>
          </a:p>
        </p:txBody>
      </p:sp>
      <p:sp>
        <p:nvSpPr>
          <p:cNvPr id="221" name="Shape 221"/>
          <p:cNvSpPr/>
          <p:nvPr/>
        </p:nvSpPr>
        <p:spPr>
          <a:xfrm>
            <a:off x="6835000" y="820875"/>
            <a:ext cx="2041499" cy="640499"/>
          </a:xfrm>
          <a:prstGeom prst="flowChartMagneticTap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a:t>Complaints: People created noise </a:t>
            </a:r>
          </a:p>
        </p:txBody>
      </p:sp>
      <p:pic>
        <p:nvPicPr>
          <p:cNvPr id="222" name="Shape 222"/>
          <p:cNvPicPr preferRelativeResize="0"/>
          <p:nvPr/>
        </p:nvPicPr>
        <p:blipFill rotWithShape="1">
          <a:blip r:embed="rId5">
            <a:alphaModFix/>
          </a:blip>
          <a:srcRect t="12341" b="23141"/>
          <a:stretch/>
        </p:blipFill>
        <p:spPr>
          <a:xfrm>
            <a:off x="5816000" y="1581412"/>
            <a:ext cx="3142149" cy="2363600"/>
          </a:xfrm>
          <a:prstGeom prst="rect">
            <a:avLst/>
          </a:prstGeom>
          <a:noFill/>
          <a:ln>
            <a:noFill/>
          </a:ln>
        </p:spPr>
      </p:pic>
      <p:sp>
        <p:nvSpPr>
          <p:cNvPr id="223" name="Shape 223"/>
          <p:cNvSpPr/>
          <p:nvPr/>
        </p:nvSpPr>
        <p:spPr>
          <a:xfrm>
            <a:off x="3305925" y="1023425"/>
            <a:ext cx="1711799" cy="558000"/>
          </a:xfrm>
          <a:prstGeom prst="flowChartMagneticTap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a:t>Complaints:Loud music and parties</a:t>
            </a:r>
          </a:p>
        </p:txBody>
      </p:sp>
    </p:spTree>
  </p:cSld>
  <p:clrMapOvr>
    <a:masterClrMapping/>
  </p:clrMapOvr>
  <p:transition spd="slow">
    <p:cut/>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311700" y="315925"/>
            <a:ext cx="8520599" cy="831299"/>
          </a:xfrm>
          <a:prstGeom prst="rect">
            <a:avLst/>
          </a:prstGeom>
        </p:spPr>
        <p:txBody>
          <a:bodyPr lIns="91425" tIns="91425" rIns="91425" bIns="91425" anchor="b" anchorCtr="0">
            <a:noAutofit/>
          </a:bodyPr>
          <a:lstStyle/>
          <a:p>
            <a:pPr marL="1828800" lvl="0" indent="457200" rtl="0">
              <a:spcBef>
                <a:spcPts val="0"/>
              </a:spcBef>
              <a:buNone/>
            </a:pPr>
            <a:r>
              <a:rPr lang="en"/>
              <a:t>Noise: </a:t>
            </a:r>
            <a:r>
              <a:rPr lang="en" sz="3600"/>
              <a:t>514 west 44 street</a:t>
            </a:r>
          </a:p>
        </p:txBody>
      </p:sp>
      <p:sp>
        <p:nvSpPr>
          <p:cNvPr id="229" name="Shape 229"/>
          <p:cNvSpPr txBox="1">
            <a:spLocks noGrp="1"/>
          </p:cNvSpPr>
          <p:nvPr>
            <p:ph type="body" idx="1"/>
          </p:nvPr>
        </p:nvSpPr>
        <p:spPr>
          <a:xfrm>
            <a:off x="311700" y="1225225"/>
            <a:ext cx="8520599" cy="3354000"/>
          </a:xfrm>
          <a:prstGeom prst="rect">
            <a:avLst/>
          </a:prstGeom>
        </p:spPr>
        <p:txBody>
          <a:bodyPr lIns="91425" tIns="91425" rIns="91425" bIns="91425" anchor="t" anchorCtr="0">
            <a:noAutofit/>
          </a:bodyPr>
          <a:lstStyle/>
          <a:p>
            <a:pPr lvl="0" rtl="0">
              <a:spcBef>
                <a:spcPts val="0"/>
              </a:spcBef>
              <a:buNone/>
            </a:pPr>
            <a:r>
              <a:rPr lang="en"/>
              <a:t>			                                 </a:t>
            </a:r>
          </a:p>
          <a:p>
            <a:pPr lvl="0" rtl="0">
              <a:spcBef>
                <a:spcPts val="0"/>
              </a:spcBef>
              <a:buNone/>
            </a:pPr>
            <a:r>
              <a:rPr lang="en"/>
              <a:t>                                                            </a:t>
            </a:r>
          </a:p>
        </p:txBody>
      </p:sp>
      <p:pic>
        <p:nvPicPr>
          <p:cNvPr id="230" name="Shape 230"/>
          <p:cNvPicPr preferRelativeResize="0"/>
          <p:nvPr/>
        </p:nvPicPr>
        <p:blipFill rotWithShape="1">
          <a:blip r:embed="rId3">
            <a:alphaModFix/>
          </a:blip>
          <a:srcRect l="23845" t="6501" r="13666" b="19275"/>
          <a:stretch/>
        </p:blipFill>
        <p:spPr>
          <a:xfrm>
            <a:off x="152275" y="1145600"/>
            <a:ext cx="3154899" cy="3670674"/>
          </a:xfrm>
          <a:prstGeom prst="rect">
            <a:avLst/>
          </a:prstGeom>
          <a:noFill/>
          <a:ln>
            <a:noFill/>
          </a:ln>
        </p:spPr>
      </p:pic>
      <p:pic>
        <p:nvPicPr>
          <p:cNvPr id="231" name="Shape 231"/>
          <p:cNvPicPr preferRelativeResize="0"/>
          <p:nvPr/>
        </p:nvPicPr>
        <p:blipFill rotWithShape="1">
          <a:blip r:embed="rId4">
            <a:alphaModFix/>
          </a:blip>
          <a:srcRect l="15015" t="16382" r="30201" b="22237"/>
          <a:stretch/>
        </p:blipFill>
        <p:spPr>
          <a:xfrm>
            <a:off x="5804500" y="1038925"/>
            <a:ext cx="3339500" cy="3726600"/>
          </a:xfrm>
          <a:prstGeom prst="rect">
            <a:avLst/>
          </a:prstGeom>
          <a:noFill/>
          <a:ln>
            <a:noFill/>
          </a:ln>
        </p:spPr>
      </p:pic>
      <p:sp>
        <p:nvSpPr>
          <p:cNvPr id="232" name="Shape 232"/>
          <p:cNvSpPr/>
          <p:nvPr/>
        </p:nvSpPr>
        <p:spPr>
          <a:xfrm>
            <a:off x="3415000" y="1145600"/>
            <a:ext cx="2193899" cy="15561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a:t>*Complaints:</a:t>
            </a:r>
          </a:p>
          <a:p>
            <a:pPr lvl="0" rtl="0">
              <a:spcBef>
                <a:spcPts val="0"/>
              </a:spcBef>
              <a:buNone/>
            </a:pPr>
            <a:r>
              <a:rPr lang="en"/>
              <a:t>-Car/Truck (Horn,Music)</a:t>
            </a:r>
          </a:p>
          <a:p>
            <a:pPr lvl="0" rtl="0">
              <a:spcBef>
                <a:spcPts val="0"/>
              </a:spcBef>
              <a:buNone/>
            </a:pPr>
            <a:r>
              <a:rPr lang="en"/>
              <a:t>-Loud Music and Loud Talking</a:t>
            </a:r>
          </a:p>
          <a:p>
            <a:pPr lvl="0" rtl="0">
              <a:spcBef>
                <a:spcPts val="0"/>
              </a:spcBef>
              <a:buNone/>
            </a:pPr>
            <a:r>
              <a:rPr lang="en"/>
              <a:t>-Loud banging noise</a:t>
            </a:r>
          </a:p>
          <a:p>
            <a:pPr lvl="0" rtl="0">
              <a:spcBef>
                <a:spcPts val="0"/>
              </a:spcBef>
              <a:buNone/>
            </a:pPr>
            <a:endParaRPr/>
          </a:p>
          <a:p>
            <a:pPr lvl="0" rtl="0">
              <a:spcBef>
                <a:spcPts val="0"/>
              </a:spcBef>
              <a:buNone/>
            </a:pPr>
            <a:endParaRPr/>
          </a:p>
        </p:txBody>
      </p:sp>
      <p:sp>
        <p:nvSpPr>
          <p:cNvPr id="233" name="Shape 233"/>
          <p:cNvSpPr/>
          <p:nvPr/>
        </p:nvSpPr>
        <p:spPr>
          <a:xfrm>
            <a:off x="4212125" y="3415025"/>
            <a:ext cx="1200000" cy="6125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a:t>School</a:t>
            </a:r>
          </a:p>
        </p:txBody>
      </p:sp>
      <p:sp>
        <p:nvSpPr>
          <p:cNvPr id="234" name="Shape 234"/>
          <p:cNvSpPr/>
          <p:nvPr/>
        </p:nvSpPr>
        <p:spPr>
          <a:xfrm>
            <a:off x="3633150" y="4128225"/>
            <a:ext cx="1334100" cy="545699"/>
          </a:xfrm>
          <a:prstGeom prst="lef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a:t>Taxi station</a:t>
            </a:r>
          </a:p>
        </p:txBody>
      </p:sp>
    </p:spTree>
  </p:cSld>
  <p:clrMapOvr>
    <a:masterClrMapping/>
  </p:clrMapOvr>
  <p:transition spd="slow">
    <p:cut/>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Shape 239"/>
          <p:cNvSpPr txBox="1">
            <a:spLocks noGrp="1"/>
          </p:cNvSpPr>
          <p:nvPr>
            <p:ph type="title"/>
          </p:nvPr>
        </p:nvSpPr>
        <p:spPr>
          <a:xfrm>
            <a:off x="311700" y="315925"/>
            <a:ext cx="8520599" cy="831299"/>
          </a:xfrm>
          <a:prstGeom prst="rect">
            <a:avLst/>
          </a:prstGeom>
        </p:spPr>
        <p:txBody>
          <a:bodyPr lIns="91425" tIns="91425" rIns="91425" bIns="91425" anchor="b" anchorCtr="0">
            <a:noAutofit/>
          </a:bodyPr>
          <a:lstStyle/>
          <a:p>
            <a:pPr lvl="0" algn="ctr" rtl="0">
              <a:spcBef>
                <a:spcPts val="0"/>
              </a:spcBef>
              <a:buNone/>
            </a:pPr>
            <a:r>
              <a:rPr lang="en"/>
              <a:t>Noise: </a:t>
            </a:r>
            <a:r>
              <a:rPr lang="en" sz="3600"/>
              <a:t>939 8 avenue</a:t>
            </a:r>
          </a:p>
        </p:txBody>
      </p:sp>
      <p:sp>
        <p:nvSpPr>
          <p:cNvPr id="240" name="Shape 240"/>
          <p:cNvSpPr txBox="1">
            <a:spLocks noGrp="1"/>
          </p:cNvSpPr>
          <p:nvPr>
            <p:ph type="body" idx="1"/>
          </p:nvPr>
        </p:nvSpPr>
        <p:spPr>
          <a:xfrm>
            <a:off x="311700" y="1225225"/>
            <a:ext cx="8520599" cy="3354000"/>
          </a:xfrm>
          <a:prstGeom prst="rect">
            <a:avLst/>
          </a:prstGeom>
        </p:spPr>
        <p:txBody>
          <a:bodyPr lIns="91425" tIns="91425" rIns="91425" bIns="91425" anchor="t" anchorCtr="0">
            <a:noAutofit/>
          </a:bodyPr>
          <a:lstStyle/>
          <a:p>
            <a:pPr lvl="0" rtl="0">
              <a:spcBef>
                <a:spcPts val="0"/>
              </a:spcBef>
              <a:buNone/>
            </a:pPr>
            <a:endParaRPr/>
          </a:p>
        </p:txBody>
      </p:sp>
      <p:pic>
        <p:nvPicPr>
          <p:cNvPr id="241" name="Shape 241"/>
          <p:cNvPicPr preferRelativeResize="0"/>
          <p:nvPr/>
        </p:nvPicPr>
        <p:blipFill rotWithShape="1">
          <a:blip r:embed="rId3">
            <a:alphaModFix/>
          </a:blip>
          <a:srcRect t="6856" b="19576"/>
          <a:stretch/>
        </p:blipFill>
        <p:spPr>
          <a:xfrm>
            <a:off x="0" y="1225225"/>
            <a:ext cx="3717076" cy="3530400"/>
          </a:xfrm>
          <a:prstGeom prst="rect">
            <a:avLst/>
          </a:prstGeom>
          <a:noFill/>
          <a:ln>
            <a:noFill/>
          </a:ln>
        </p:spPr>
      </p:pic>
      <p:pic>
        <p:nvPicPr>
          <p:cNvPr id="242" name="Shape 242"/>
          <p:cNvPicPr preferRelativeResize="0"/>
          <p:nvPr/>
        </p:nvPicPr>
        <p:blipFill rotWithShape="1">
          <a:blip r:embed="rId4">
            <a:alphaModFix/>
          </a:blip>
          <a:srcRect l="8426" t="14897" r="15867" b="20218"/>
          <a:stretch/>
        </p:blipFill>
        <p:spPr>
          <a:xfrm>
            <a:off x="5703800" y="1203112"/>
            <a:ext cx="3440199" cy="3398224"/>
          </a:xfrm>
          <a:prstGeom prst="rect">
            <a:avLst/>
          </a:prstGeom>
          <a:noFill/>
          <a:ln>
            <a:noFill/>
          </a:ln>
        </p:spPr>
      </p:pic>
      <p:sp>
        <p:nvSpPr>
          <p:cNvPr id="243" name="Shape 243"/>
          <p:cNvSpPr/>
          <p:nvPr/>
        </p:nvSpPr>
        <p:spPr>
          <a:xfrm>
            <a:off x="3816900" y="1325725"/>
            <a:ext cx="1804799" cy="10740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a:t>*Complaints:</a:t>
            </a:r>
          </a:p>
          <a:p>
            <a:pPr marL="0" lvl="0" indent="0" algn="ctr" rtl="0">
              <a:spcBef>
                <a:spcPts val="0"/>
              </a:spcBef>
              <a:buNone/>
            </a:pPr>
            <a:r>
              <a:rPr lang="en"/>
              <a:t>- Loud Music and      Party</a:t>
            </a:r>
          </a:p>
          <a:p>
            <a:pPr lvl="0" algn="ctr" rtl="0">
              <a:spcBef>
                <a:spcPts val="0"/>
              </a:spcBef>
              <a:buNone/>
            </a:pPr>
            <a:r>
              <a:rPr lang="en"/>
              <a:t>- Car/ truck music</a:t>
            </a:r>
          </a:p>
          <a:p>
            <a:pPr lvl="0" rtl="0">
              <a:spcBef>
                <a:spcPts val="0"/>
              </a:spcBef>
              <a:buNone/>
            </a:pPr>
            <a:endParaRPr/>
          </a:p>
        </p:txBody>
      </p:sp>
      <p:sp>
        <p:nvSpPr>
          <p:cNvPr id="244" name="Shape 244"/>
          <p:cNvSpPr/>
          <p:nvPr/>
        </p:nvSpPr>
        <p:spPr>
          <a:xfrm>
            <a:off x="4220525" y="3012275"/>
            <a:ext cx="1266900" cy="7131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sz="1200"/>
              <a:t>Busy Street</a:t>
            </a:r>
          </a:p>
        </p:txBody>
      </p:sp>
      <p:sp>
        <p:nvSpPr>
          <p:cNvPr id="245" name="Shape 245"/>
          <p:cNvSpPr/>
          <p:nvPr/>
        </p:nvSpPr>
        <p:spPr>
          <a:xfrm>
            <a:off x="3910075" y="3866125"/>
            <a:ext cx="1191599" cy="713100"/>
          </a:xfrm>
          <a:prstGeom prst="lef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sz="1200"/>
              <a:t>Bars/ fast food spots</a:t>
            </a:r>
          </a:p>
        </p:txBody>
      </p:sp>
    </p:spTree>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Shape 63"/>
          <p:cNvSpPr txBox="1">
            <a:spLocks noGrp="1"/>
          </p:cNvSpPr>
          <p:nvPr>
            <p:ph type="body" idx="1"/>
          </p:nvPr>
        </p:nvSpPr>
        <p:spPr>
          <a:xfrm>
            <a:off x="230222" y="1364649"/>
            <a:ext cx="8712299" cy="3712799"/>
          </a:xfrm>
          <a:prstGeom prst="rect">
            <a:avLst/>
          </a:prstGeom>
        </p:spPr>
        <p:txBody>
          <a:bodyPr lIns="91425" tIns="91425" rIns="91425" bIns="91425" anchor="t" anchorCtr="0">
            <a:noAutofit/>
          </a:bodyPr>
          <a:lstStyle/>
          <a:p>
            <a:pPr lvl="0" rtl="0">
              <a:spcBef>
                <a:spcPts val="0"/>
              </a:spcBef>
              <a:buNone/>
            </a:pPr>
            <a:r>
              <a:rPr lang="en" sz="1400" b="1" dirty="0"/>
              <a:t>About Community Boards:</a:t>
            </a:r>
          </a:p>
          <a:p>
            <a:pPr marL="457200" lvl="0" indent="-311150" rtl="0">
              <a:spcBef>
                <a:spcPts val="0"/>
              </a:spcBef>
              <a:buSzPct val="100000"/>
            </a:pPr>
            <a:r>
              <a:rPr lang="en" sz="1300" dirty="0"/>
              <a:t>12 community boards in Manhattan and 59 throughout the City. </a:t>
            </a:r>
          </a:p>
          <a:p>
            <a:pPr marL="457200" lvl="0" indent="-311150" rtl="0">
              <a:spcBef>
                <a:spcPts val="0"/>
              </a:spcBef>
              <a:buSzPct val="100000"/>
            </a:pPr>
            <a:r>
              <a:rPr lang="en" sz="1300" dirty="0"/>
              <a:t>Each consists of up to 50 volunteer members. Board members are selected and appointed by the Borough Presidents and must reside, work, or have some other significant interest in the community.</a:t>
            </a:r>
          </a:p>
          <a:p>
            <a:pPr marL="457200" lvl="0" indent="-311150" rtl="0">
              <a:spcBef>
                <a:spcPts val="0"/>
              </a:spcBef>
              <a:buSzPct val="100000"/>
            </a:pPr>
            <a:r>
              <a:rPr lang="en" sz="1300" dirty="0"/>
              <a:t>Each community board is led by a District Manager and implements procedures to improve the delivery of City services to the district. </a:t>
            </a:r>
          </a:p>
          <a:p>
            <a:pPr lvl="0" rtl="0">
              <a:spcBef>
                <a:spcPts val="0"/>
              </a:spcBef>
              <a:buNone/>
            </a:pPr>
            <a:endParaRPr sz="1200" dirty="0"/>
          </a:p>
          <a:p>
            <a:pPr lvl="0" rtl="0">
              <a:spcBef>
                <a:spcPts val="0"/>
              </a:spcBef>
              <a:buClr>
                <a:srgbClr val="000000"/>
              </a:buClr>
              <a:buSzPct val="78571"/>
              <a:buNone/>
            </a:pPr>
            <a:r>
              <a:rPr lang="en" sz="1400" b="1" dirty="0"/>
              <a:t>Community Board Responsibilities:</a:t>
            </a:r>
          </a:p>
          <a:p>
            <a:pPr marL="457200" lvl="0" indent="-311150" rtl="0">
              <a:spcBef>
                <a:spcPts val="0"/>
              </a:spcBef>
              <a:buSzPct val="100000"/>
            </a:pPr>
            <a:r>
              <a:rPr lang="en" sz="1300" b="1" dirty="0"/>
              <a:t>Land Use and Zoning Matters</a:t>
            </a:r>
            <a:r>
              <a:rPr lang="en" sz="1300" dirty="0"/>
              <a:t> - Changes in zoning must come before the Board for review.</a:t>
            </a:r>
          </a:p>
          <a:p>
            <a:pPr marL="457200" lvl="0" indent="-311150" rtl="0">
              <a:spcBef>
                <a:spcPts val="0"/>
              </a:spcBef>
              <a:buSzPct val="100000"/>
            </a:pPr>
            <a:r>
              <a:rPr lang="en" sz="1300" b="1" dirty="0"/>
              <a:t>City Budget</a:t>
            </a:r>
            <a:r>
              <a:rPr lang="en" sz="1300" dirty="0"/>
              <a:t> - Assessing the needs of their own neighborhoods and make City budget recommendations to City agencies.</a:t>
            </a:r>
          </a:p>
          <a:p>
            <a:pPr marL="457200" lvl="0" indent="-311150" rtl="0">
              <a:spcBef>
                <a:spcPts val="0"/>
              </a:spcBef>
              <a:buSzPct val="100000"/>
            </a:pPr>
            <a:r>
              <a:rPr lang="en" sz="1300" b="1" dirty="0"/>
              <a:t>Community Concerns </a:t>
            </a:r>
            <a:r>
              <a:rPr lang="en" sz="1300" dirty="0"/>
              <a:t>- Addressing any issue that affects part or all of a community, from a traffic problem to deteriorating housing.</a:t>
            </a:r>
          </a:p>
          <a:p>
            <a:pPr marL="457200" lvl="0" indent="-311150" rtl="0">
              <a:spcBef>
                <a:spcPts val="0"/>
              </a:spcBef>
              <a:buSzPct val="100000"/>
            </a:pPr>
            <a:r>
              <a:rPr lang="en" sz="1300" b="1" dirty="0"/>
              <a:t>Additional services</a:t>
            </a:r>
            <a:r>
              <a:rPr lang="en" sz="1300" dirty="0"/>
              <a:t> - Many boards choose to provide additional services and manage special projects that cater to specific community needs, including organizing tenants associations, &amp; coordinating neighborhood cleanup programs.</a:t>
            </a:r>
          </a:p>
        </p:txBody>
      </p:sp>
      <p:sp>
        <p:nvSpPr>
          <p:cNvPr id="64" name="Shape 64"/>
          <p:cNvSpPr txBox="1">
            <a:spLocks noGrp="1"/>
          </p:cNvSpPr>
          <p:nvPr>
            <p:ph type="title"/>
          </p:nvPr>
        </p:nvSpPr>
        <p:spPr>
          <a:xfrm>
            <a:off x="215850" y="129775"/>
            <a:ext cx="8470800" cy="857400"/>
          </a:xfrm>
          <a:prstGeom prst="rect">
            <a:avLst/>
          </a:prstGeom>
        </p:spPr>
        <p:txBody>
          <a:bodyPr lIns="91425" tIns="91425" rIns="91425" bIns="91425" anchor="ctr" anchorCtr="0">
            <a:noAutofit/>
          </a:bodyPr>
          <a:lstStyle/>
          <a:p>
            <a:pPr lvl="0" rtl="0">
              <a:spcBef>
                <a:spcPts val="0"/>
              </a:spcBef>
              <a:buNone/>
            </a:pPr>
            <a:r>
              <a:rPr lang="en" sz="3000"/>
              <a:t>Community Boards</a:t>
            </a:r>
          </a:p>
        </p:txBody>
      </p:sp>
    </p:spTree>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Shape 69"/>
          <p:cNvSpPr txBox="1">
            <a:spLocks noGrp="1"/>
          </p:cNvSpPr>
          <p:nvPr>
            <p:ph type="body" idx="1"/>
          </p:nvPr>
        </p:nvSpPr>
        <p:spPr>
          <a:xfrm>
            <a:off x="118652" y="3836975"/>
            <a:ext cx="3498600" cy="722399"/>
          </a:xfrm>
          <a:prstGeom prst="rect">
            <a:avLst/>
          </a:prstGeom>
        </p:spPr>
        <p:txBody>
          <a:bodyPr lIns="91425" tIns="91425" rIns="91425" bIns="91425" anchor="t" anchorCtr="0">
            <a:noAutofit/>
          </a:bodyPr>
          <a:lstStyle/>
          <a:p>
            <a:pPr lvl="0" rtl="0">
              <a:spcBef>
                <a:spcPts val="0"/>
              </a:spcBef>
              <a:buNone/>
            </a:pPr>
            <a:r>
              <a:rPr lang="en" sz="1200" b="1"/>
              <a:t>Manhattan Borough President </a:t>
            </a:r>
            <a:br>
              <a:rPr lang="en" sz="1200" b="1"/>
            </a:br>
            <a:r>
              <a:rPr lang="en" sz="1200" b="1"/>
              <a:t>Gale A. Brewer &amp; 2014’s CUNY Service Interns</a:t>
            </a:r>
          </a:p>
          <a:p>
            <a:pPr lvl="0" rtl="0">
              <a:spcBef>
                <a:spcPts val="0"/>
              </a:spcBef>
              <a:buNone/>
            </a:pPr>
            <a:endParaRPr sz="1200" b="1"/>
          </a:p>
          <a:p>
            <a:pPr lvl="0" rtl="0">
              <a:spcBef>
                <a:spcPts val="0"/>
              </a:spcBef>
              <a:buNone/>
            </a:pPr>
            <a:r>
              <a:rPr lang="en" sz="1000"/>
              <a:t>Source: http://bit.ly/1JKdoR2</a:t>
            </a:r>
          </a:p>
        </p:txBody>
      </p:sp>
      <p:sp>
        <p:nvSpPr>
          <p:cNvPr id="70" name="Shape 70"/>
          <p:cNvSpPr txBox="1">
            <a:spLocks noGrp="1"/>
          </p:cNvSpPr>
          <p:nvPr>
            <p:ph type="title"/>
          </p:nvPr>
        </p:nvSpPr>
        <p:spPr>
          <a:xfrm>
            <a:off x="245025" y="129775"/>
            <a:ext cx="8441699" cy="857400"/>
          </a:xfrm>
          <a:prstGeom prst="rect">
            <a:avLst/>
          </a:prstGeom>
        </p:spPr>
        <p:txBody>
          <a:bodyPr lIns="91425" tIns="91425" rIns="91425" bIns="91425" anchor="ctr" anchorCtr="0">
            <a:noAutofit/>
          </a:bodyPr>
          <a:lstStyle/>
          <a:p>
            <a:pPr lvl="0" rtl="0">
              <a:spcBef>
                <a:spcPts val="0"/>
              </a:spcBef>
              <a:buNone/>
            </a:pPr>
            <a:r>
              <a:rPr lang="en"/>
              <a:t>Last year’s intervention</a:t>
            </a:r>
          </a:p>
        </p:txBody>
      </p:sp>
      <p:sp>
        <p:nvSpPr>
          <p:cNvPr id="71" name="Shape 71"/>
          <p:cNvSpPr txBox="1">
            <a:spLocks noGrp="1"/>
          </p:cNvSpPr>
          <p:nvPr>
            <p:ph type="body" idx="2"/>
          </p:nvPr>
        </p:nvSpPr>
        <p:spPr>
          <a:xfrm>
            <a:off x="3805425" y="1268475"/>
            <a:ext cx="5210999" cy="3781799"/>
          </a:xfrm>
          <a:prstGeom prst="rect">
            <a:avLst/>
          </a:prstGeom>
        </p:spPr>
        <p:txBody>
          <a:bodyPr lIns="91425" tIns="91425" rIns="91425" bIns="91425" anchor="t" anchorCtr="0">
            <a:noAutofit/>
          </a:bodyPr>
          <a:lstStyle/>
          <a:p>
            <a:pPr lvl="0" rtl="0">
              <a:spcBef>
                <a:spcPts val="0"/>
              </a:spcBef>
              <a:buNone/>
            </a:pPr>
            <a:r>
              <a:rPr lang="en" sz="1400"/>
              <a:t>"</a:t>
            </a:r>
            <a:r>
              <a:rPr lang="en" sz="1400" b="1"/>
              <a:t>The wealth of city data available online needs to be made usable</a:t>
            </a:r>
            <a:r>
              <a:rPr lang="en" sz="1400"/>
              <a:t>..." </a:t>
            </a:r>
          </a:p>
          <a:p>
            <a:pPr lvl="0" rtl="0">
              <a:spcBef>
                <a:spcPts val="0"/>
              </a:spcBef>
              <a:buNone/>
            </a:pPr>
            <a:endParaRPr sz="1400"/>
          </a:p>
          <a:p>
            <a:pPr lvl="0" rtl="0">
              <a:spcBef>
                <a:spcPts val="0"/>
              </a:spcBef>
              <a:buNone/>
            </a:pPr>
            <a:r>
              <a:rPr lang="en" sz="1400"/>
              <a:t>Once the students are trained, they will work with Manhattan's community boards in solving neighborhood problems…</a:t>
            </a:r>
          </a:p>
          <a:p>
            <a:pPr lvl="0" rtl="0">
              <a:spcBef>
                <a:spcPts val="0"/>
              </a:spcBef>
              <a:buNone/>
            </a:pPr>
            <a:endParaRPr sz="1400"/>
          </a:p>
          <a:p>
            <a:pPr lvl="0" rtl="0">
              <a:spcBef>
                <a:spcPts val="0"/>
              </a:spcBef>
              <a:buClr>
                <a:schemeClr val="dk1"/>
              </a:buClr>
              <a:buSzPct val="78571"/>
              <a:buFont typeface="Arial"/>
              <a:buNone/>
            </a:pPr>
            <a:r>
              <a:rPr lang="en" sz="1400"/>
              <a:t>[This] initiative [is] a </a:t>
            </a:r>
            <a:r>
              <a:rPr lang="en" sz="1400" b="1"/>
              <a:t>great way for the students involved to gain a foothold in what is an emerging industry</a:t>
            </a:r>
            <a:r>
              <a:rPr lang="en" sz="1400"/>
              <a:t>. </a:t>
            </a:r>
          </a:p>
          <a:p>
            <a:pPr lvl="0" rtl="0">
              <a:spcBef>
                <a:spcPts val="0"/>
              </a:spcBef>
              <a:buClr>
                <a:schemeClr val="dk1"/>
              </a:buClr>
              <a:buSzPct val="78571"/>
              <a:buFont typeface="Arial"/>
              <a:buNone/>
            </a:pPr>
            <a:endParaRPr sz="1400"/>
          </a:p>
          <a:p>
            <a:pPr lvl="0" rtl="0">
              <a:spcBef>
                <a:spcPts val="0"/>
              </a:spcBef>
              <a:buNone/>
            </a:pPr>
            <a:r>
              <a:rPr lang="en" sz="1400"/>
              <a:t>"...</a:t>
            </a:r>
            <a:r>
              <a:rPr lang="en" sz="1400" b="1"/>
              <a:t>these service corps members will have the tools for a new career in civic technology</a:t>
            </a:r>
            <a:r>
              <a:rPr lang="en" sz="1400"/>
              <a:t>..." </a:t>
            </a:r>
          </a:p>
          <a:p>
            <a:pPr lvl="0" rtl="0">
              <a:spcBef>
                <a:spcPts val="0"/>
              </a:spcBef>
              <a:buNone/>
            </a:pPr>
            <a:endParaRPr sz="1200"/>
          </a:p>
          <a:p>
            <a:pPr lvl="0" rtl="0">
              <a:spcBef>
                <a:spcPts val="0"/>
              </a:spcBef>
              <a:buNone/>
            </a:pPr>
            <a:r>
              <a:rPr lang="en" sz="1200"/>
              <a:t>Quotes from Hon. Gale A. Brewer</a:t>
            </a:r>
          </a:p>
          <a:p>
            <a:pPr lvl="0" rtl="0">
              <a:spcBef>
                <a:spcPts val="0"/>
              </a:spcBef>
              <a:buNone/>
            </a:pPr>
            <a:r>
              <a:rPr lang="en" sz="1200"/>
              <a:t>Source: Gotham Gazette, 15 Sep 2014, http://bit.ly/1IICEpR</a:t>
            </a:r>
          </a:p>
          <a:p>
            <a:pPr lvl="0" rtl="0">
              <a:spcBef>
                <a:spcPts val="0"/>
              </a:spcBef>
              <a:buNone/>
            </a:pPr>
            <a:endParaRPr sz="1200" i="1"/>
          </a:p>
        </p:txBody>
      </p:sp>
      <p:pic>
        <p:nvPicPr>
          <p:cNvPr id="72" name="Shape 72"/>
          <p:cNvPicPr preferRelativeResize="0"/>
          <p:nvPr/>
        </p:nvPicPr>
        <p:blipFill rotWithShape="1">
          <a:blip r:embed="rId3">
            <a:alphaModFix/>
          </a:blip>
          <a:srcRect t="8479" b="4374"/>
          <a:stretch/>
        </p:blipFill>
        <p:spPr>
          <a:xfrm>
            <a:off x="245025" y="1376300"/>
            <a:ext cx="3448525" cy="2299000"/>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ctrTitle"/>
          </p:nvPr>
        </p:nvSpPr>
        <p:spPr>
          <a:xfrm>
            <a:off x="685800" y="1867781"/>
            <a:ext cx="7772400" cy="1648800"/>
          </a:xfrm>
          <a:prstGeom prst="rect">
            <a:avLst/>
          </a:prstGeom>
        </p:spPr>
        <p:txBody>
          <a:bodyPr lIns="91425" tIns="91425" rIns="91425" bIns="91425" anchor="b" anchorCtr="0">
            <a:noAutofit/>
          </a:bodyPr>
          <a:lstStyle/>
          <a:p>
            <a:pPr lvl="0" rtl="0">
              <a:spcBef>
                <a:spcPts val="0"/>
              </a:spcBef>
              <a:buNone/>
            </a:pPr>
            <a:r>
              <a:rPr lang="en"/>
              <a:t>New intervention &amp; goal</a:t>
            </a:r>
          </a:p>
        </p:txBody>
      </p:sp>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p:nvPr/>
        </p:nvSpPr>
        <p:spPr>
          <a:xfrm>
            <a:off x="1888150" y="1190950"/>
            <a:ext cx="7112099" cy="3764099"/>
          </a:xfrm>
          <a:prstGeom prst="rect">
            <a:avLst/>
          </a:prstGeom>
          <a:noFill/>
          <a:ln>
            <a:noFill/>
          </a:ln>
        </p:spPr>
        <p:txBody>
          <a:bodyPr lIns="91425" tIns="91425" rIns="91425" bIns="91425" anchor="ctr" anchorCtr="0">
            <a:noAutofit/>
          </a:bodyPr>
          <a:lstStyle/>
          <a:p>
            <a:pPr lvl="0" rtl="0">
              <a:spcBef>
                <a:spcPts val="0"/>
              </a:spcBef>
              <a:buNone/>
            </a:pPr>
            <a:r>
              <a:rPr lang="en" sz="4800"/>
              <a:t>Increase quality public engagement with Community Boards &amp; their offices.</a:t>
            </a:r>
          </a:p>
        </p:txBody>
      </p:sp>
      <p:pic>
        <p:nvPicPr>
          <p:cNvPr id="83" name="Shape 83"/>
          <p:cNvPicPr preferRelativeResize="0"/>
          <p:nvPr/>
        </p:nvPicPr>
        <p:blipFill>
          <a:blip r:embed="rId3">
            <a:alphaModFix/>
          </a:blip>
          <a:stretch>
            <a:fillRect/>
          </a:stretch>
        </p:blipFill>
        <p:spPr>
          <a:xfrm>
            <a:off x="231082" y="1564550"/>
            <a:ext cx="1196724" cy="1196699"/>
          </a:xfrm>
          <a:prstGeom prst="rect">
            <a:avLst/>
          </a:prstGeom>
          <a:noFill/>
          <a:ln>
            <a:noFill/>
          </a:ln>
        </p:spPr>
      </p:pic>
      <p:pic>
        <p:nvPicPr>
          <p:cNvPr id="84" name="Shape 84"/>
          <p:cNvPicPr preferRelativeResize="0"/>
          <p:nvPr/>
        </p:nvPicPr>
        <p:blipFill>
          <a:blip r:embed="rId4">
            <a:alphaModFix/>
          </a:blip>
          <a:stretch>
            <a:fillRect/>
          </a:stretch>
        </p:blipFill>
        <p:spPr>
          <a:xfrm>
            <a:off x="75512" y="3262425"/>
            <a:ext cx="1507850" cy="1507850"/>
          </a:xfrm>
          <a:prstGeom prst="rect">
            <a:avLst/>
          </a:prstGeom>
          <a:noFill/>
          <a:ln>
            <a:noFill/>
          </a:ln>
        </p:spPr>
      </p:pic>
      <p:sp>
        <p:nvSpPr>
          <p:cNvPr id="85" name="Shape 85"/>
          <p:cNvSpPr txBox="1">
            <a:spLocks noGrp="1"/>
          </p:cNvSpPr>
          <p:nvPr>
            <p:ph type="title"/>
          </p:nvPr>
        </p:nvSpPr>
        <p:spPr>
          <a:xfrm>
            <a:off x="231075" y="205975"/>
            <a:ext cx="8455799" cy="857400"/>
          </a:xfrm>
          <a:prstGeom prst="rect">
            <a:avLst/>
          </a:prstGeom>
        </p:spPr>
        <p:txBody>
          <a:bodyPr lIns="91425" tIns="91425" rIns="91425" bIns="91425" anchor="ctr" anchorCtr="0">
            <a:noAutofit/>
          </a:bodyPr>
          <a:lstStyle/>
          <a:p>
            <a:pPr lvl="0" rtl="0">
              <a:spcBef>
                <a:spcPts val="0"/>
              </a:spcBef>
              <a:buClr>
                <a:srgbClr val="000000"/>
              </a:buClr>
              <a:buSzPct val="36666"/>
              <a:buFont typeface="Arial"/>
              <a:buNone/>
            </a:pPr>
            <a:endParaRPr sz="3000"/>
          </a:p>
        </p:txBody>
      </p:sp>
    </p:spTree>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264375" y="205975"/>
            <a:ext cx="8422499" cy="857400"/>
          </a:xfrm>
          <a:prstGeom prst="rect">
            <a:avLst/>
          </a:prstGeom>
        </p:spPr>
        <p:txBody>
          <a:bodyPr lIns="91425" tIns="91425" rIns="91425" bIns="91425" anchor="b" anchorCtr="0">
            <a:noAutofit/>
          </a:bodyPr>
          <a:lstStyle/>
          <a:p>
            <a:pPr lvl="0" rtl="0">
              <a:spcBef>
                <a:spcPts val="0"/>
              </a:spcBef>
              <a:buNone/>
            </a:pPr>
            <a:r>
              <a:rPr lang="en"/>
              <a:t>Fellowship Timeline</a:t>
            </a:r>
          </a:p>
        </p:txBody>
      </p:sp>
      <p:graphicFrame>
        <p:nvGraphicFramePr>
          <p:cNvPr id="91" name="Shape 91"/>
          <p:cNvGraphicFramePr/>
          <p:nvPr/>
        </p:nvGraphicFramePr>
        <p:xfrm>
          <a:off x="962062" y="1361050"/>
          <a:ext cx="7219875" cy="3531675"/>
        </p:xfrm>
        <a:graphic>
          <a:graphicData uri="http://schemas.openxmlformats.org/drawingml/2006/table">
            <a:tbl>
              <a:tblPr>
                <a:noFill/>
                <a:tableStyleId>{306A6C91-C6AF-4592-B078-90D704B40BFE}</a:tableStyleId>
              </a:tblPr>
              <a:tblGrid>
                <a:gridCol w="2406625"/>
                <a:gridCol w="2406625"/>
                <a:gridCol w="2406625"/>
              </a:tblGrid>
              <a:tr h="3034400">
                <a:tc>
                  <a:txBody>
                    <a:bodyPr/>
                    <a:lstStyle/>
                    <a:p>
                      <a:pPr lvl="0" rtl="0">
                        <a:spcBef>
                          <a:spcPts val="0"/>
                        </a:spcBef>
                        <a:buNone/>
                      </a:pPr>
                      <a:r>
                        <a:rPr lang="en" b="1">
                          <a:solidFill>
                            <a:schemeClr val="lt1"/>
                          </a:solidFill>
                        </a:rPr>
                        <a:t>Phase 1.1</a:t>
                      </a:r>
                    </a:p>
                    <a:p>
                      <a:pPr lvl="0" rtl="0">
                        <a:spcBef>
                          <a:spcPts val="0"/>
                        </a:spcBef>
                        <a:buClr>
                          <a:schemeClr val="dk1"/>
                        </a:buClr>
                        <a:buSzPct val="78571"/>
                        <a:buFont typeface="Arial"/>
                        <a:buNone/>
                      </a:pPr>
                      <a:r>
                        <a:rPr lang="en" b="1">
                          <a:solidFill>
                            <a:srgbClr val="FFFFFF"/>
                          </a:solidFill>
                        </a:rPr>
                        <a:t>Research </a:t>
                      </a:r>
                    </a:p>
                    <a:p>
                      <a:pPr lvl="0" rtl="0">
                        <a:spcBef>
                          <a:spcPts val="0"/>
                        </a:spcBef>
                        <a:buNone/>
                      </a:pPr>
                      <a:endParaRPr b="1">
                        <a:solidFill>
                          <a:srgbClr val="FFFFFF"/>
                        </a:solidFill>
                      </a:endParaRPr>
                    </a:p>
                    <a:p>
                      <a:pPr lvl="0" rtl="0">
                        <a:spcBef>
                          <a:spcPts val="0"/>
                        </a:spcBef>
                        <a:buNone/>
                      </a:pPr>
                      <a:r>
                        <a:rPr lang="en">
                          <a:solidFill>
                            <a:srgbClr val="FFFFFF"/>
                          </a:solidFill>
                        </a:rPr>
                        <a:t> * Discovery Workshops</a:t>
                      </a:r>
                    </a:p>
                    <a:p>
                      <a:pPr lvl="0" rtl="0">
                        <a:spcBef>
                          <a:spcPts val="0"/>
                        </a:spcBef>
                        <a:buNone/>
                      </a:pPr>
                      <a:r>
                        <a:rPr lang="en">
                          <a:solidFill>
                            <a:srgbClr val="FFFFFF"/>
                          </a:solidFill>
                        </a:rPr>
                        <a:t> * Curriculum Development</a:t>
                      </a:r>
                    </a:p>
                    <a:p>
                      <a:pPr lvl="0" rtl="0">
                        <a:spcBef>
                          <a:spcPts val="0"/>
                        </a:spcBef>
                        <a:buNone/>
                      </a:pPr>
                      <a:r>
                        <a:rPr lang="en">
                          <a:solidFill>
                            <a:srgbClr val="FFFFFF"/>
                          </a:solidFill>
                        </a:rPr>
                        <a:t> * Fellowship Recruitment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1155CC"/>
                    </a:solidFill>
                  </a:tcPr>
                </a:tc>
                <a:tc>
                  <a:txBody>
                    <a:bodyPr/>
                    <a:lstStyle/>
                    <a:p>
                      <a:pPr lvl="0" rtl="0">
                        <a:spcBef>
                          <a:spcPts val="0"/>
                        </a:spcBef>
                        <a:buClr>
                          <a:schemeClr val="dk1"/>
                        </a:buClr>
                        <a:buSzPct val="78571"/>
                        <a:buFont typeface="Arial"/>
                        <a:buNone/>
                      </a:pPr>
                      <a:r>
                        <a:rPr lang="en" b="1">
                          <a:solidFill>
                            <a:srgbClr val="1155CC"/>
                          </a:solidFill>
                        </a:rPr>
                        <a:t>Phase 1.2</a:t>
                      </a:r>
                    </a:p>
                    <a:p>
                      <a:pPr lvl="0" rtl="0">
                        <a:spcBef>
                          <a:spcPts val="0"/>
                        </a:spcBef>
                        <a:buNone/>
                      </a:pPr>
                      <a:r>
                        <a:rPr lang="en" b="1">
                          <a:solidFill>
                            <a:srgbClr val="1155CC"/>
                          </a:solidFill>
                        </a:rPr>
                        <a:t>Fellowship</a:t>
                      </a:r>
                    </a:p>
                    <a:p>
                      <a:pPr lvl="0" rtl="0">
                        <a:spcBef>
                          <a:spcPts val="0"/>
                        </a:spcBef>
                        <a:buClr>
                          <a:schemeClr val="dk1"/>
                        </a:buClr>
                        <a:buSzPct val="78571"/>
                        <a:buFont typeface="Arial"/>
                        <a:buNone/>
                      </a:pPr>
                      <a:endParaRPr>
                        <a:solidFill>
                          <a:srgbClr val="1155CC"/>
                        </a:solidFill>
                      </a:endParaRPr>
                    </a:p>
                    <a:p>
                      <a:pPr lvl="0" rtl="0">
                        <a:spcBef>
                          <a:spcPts val="0"/>
                        </a:spcBef>
                        <a:buClr>
                          <a:schemeClr val="dk1"/>
                        </a:buClr>
                        <a:buSzPct val="78571"/>
                        <a:buFont typeface="Arial"/>
                        <a:buNone/>
                      </a:pPr>
                      <a:r>
                        <a:rPr lang="en">
                          <a:solidFill>
                            <a:srgbClr val="1155CC"/>
                          </a:solidFill>
                        </a:rPr>
                        <a:t> * Fellowship bootcamp </a:t>
                      </a:r>
                    </a:p>
                    <a:p>
                      <a:pPr lvl="0" rtl="0">
                        <a:spcBef>
                          <a:spcPts val="0"/>
                        </a:spcBef>
                        <a:buClr>
                          <a:schemeClr val="dk1"/>
                        </a:buClr>
                        <a:buSzPct val="78571"/>
                        <a:buFont typeface="Arial"/>
                        <a:buNone/>
                      </a:pPr>
                      <a:r>
                        <a:rPr lang="en">
                          <a:solidFill>
                            <a:srgbClr val="1155CC"/>
                          </a:solidFill>
                        </a:rPr>
                        <a:t> * Fieldwork &amp; research</a:t>
                      </a:r>
                    </a:p>
                    <a:p>
                      <a:pPr lvl="0">
                        <a:spcBef>
                          <a:spcPts val="0"/>
                        </a:spcBef>
                        <a:buClr>
                          <a:schemeClr val="dk1"/>
                        </a:buClr>
                        <a:buSzPct val="78571"/>
                        <a:buFont typeface="Arial"/>
                        <a:buNone/>
                      </a:pPr>
                      <a:r>
                        <a:rPr lang="en">
                          <a:solidFill>
                            <a:srgbClr val="1155CC"/>
                          </a:solidFill>
                        </a:rPr>
                        <a:t> * Program Showcase</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rtl="0">
                        <a:spcBef>
                          <a:spcPts val="0"/>
                        </a:spcBef>
                        <a:buClr>
                          <a:schemeClr val="dk1"/>
                        </a:buClr>
                        <a:buSzPct val="78571"/>
                        <a:buFont typeface="Arial"/>
                        <a:buNone/>
                      </a:pPr>
                      <a:r>
                        <a:rPr lang="en" b="1">
                          <a:solidFill>
                            <a:schemeClr val="lt1"/>
                          </a:solidFill>
                        </a:rPr>
                        <a:t>Phase 1.3</a:t>
                      </a:r>
                    </a:p>
                    <a:p>
                      <a:pPr lvl="0" rtl="0">
                        <a:spcBef>
                          <a:spcPts val="0"/>
                        </a:spcBef>
                        <a:buNone/>
                      </a:pPr>
                      <a:r>
                        <a:rPr lang="en" b="1">
                          <a:solidFill>
                            <a:srgbClr val="FFFFFF"/>
                          </a:solidFill>
                        </a:rPr>
                        <a:t>Debrief</a:t>
                      </a:r>
                    </a:p>
                    <a:p>
                      <a:pPr lvl="0" rtl="0">
                        <a:spcBef>
                          <a:spcPts val="0"/>
                        </a:spcBef>
                        <a:buClr>
                          <a:schemeClr val="dk1"/>
                        </a:buClr>
                        <a:buSzPct val="78571"/>
                        <a:buFont typeface="Arial"/>
                        <a:buNone/>
                      </a:pPr>
                      <a:endParaRPr b="1">
                        <a:solidFill>
                          <a:srgbClr val="FFFFFF"/>
                        </a:solidFill>
                      </a:endParaRPr>
                    </a:p>
                    <a:p>
                      <a:pPr lvl="0" rtl="0">
                        <a:spcBef>
                          <a:spcPts val="0"/>
                        </a:spcBef>
                        <a:buClr>
                          <a:schemeClr val="dk1"/>
                        </a:buClr>
                        <a:buSzPct val="78571"/>
                        <a:buFont typeface="Arial"/>
                        <a:buNone/>
                      </a:pPr>
                      <a:r>
                        <a:rPr lang="en">
                          <a:solidFill>
                            <a:srgbClr val="FFFFFF"/>
                          </a:solidFill>
                        </a:rPr>
                        <a:t> * Feedback &amp; review workshops</a:t>
                      </a:r>
                    </a:p>
                    <a:p>
                      <a:pPr lvl="0" rtl="0">
                        <a:spcBef>
                          <a:spcPts val="0"/>
                        </a:spcBef>
                        <a:buClr>
                          <a:schemeClr val="dk1"/>
                        </a:buClr>
                        <a:buSzPct val="78571"/>
                        <a:buFont typeface="Arial"/>
                        <a:buNone/>
                      </a:pPr>
                      <a:r>
                        <a:rPr lang="en">
                          <a:solidFill>
                            <a:srgbClr val="FFFFFF"/>
                          </a:solidFill>
                        </a:rPr>
                        <a:t> * Continuing edu. for Community Boards</a:t>
                      </a:r>
                    </a:p>
                    <a:p>
                      <a:pPr lvl="0">
                        <a:spcBef>
                          <a:spcPts val="0"/>
                        </a:spcBef>
                        <a:buClr>
                          <a:schemeClr val="dk1"/>
                        </a:buClr>
                        <a:buSzPct val="78571"/>
                        <a:buFont typeface="Arial"/>
                        <a:buNone/>
                      </a:pPr>
                      <a:r>
                        <a:rPr lang="en">
                          <a:solidFill>
                            <a:srgbClr val="FFFFFF"/>
                          </a:solidFill>
                        </a:rPr>
                        <a:t> * Develop insights for yr 2.</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9900"/>
                    </a:solidFill>
                  </a:tcPr>
                </a:tc>
              </a:tr>
              <a:tr h="497275">
                <a:tc>
                  <a:txBody>
                    <a:bodyPr/>
                    <a:lstStyle/>
                    <a:p>
                      <a:pPr lvl="0" rtl="0">
                        <a:spcBef>
                          <a:spcPts val="0"/>
                        </a:spcBef>
                        <a:buNone/>
                      </a:pPr>
                      <a:r>
                        <a:rPr lang="en" b="1" i="1">
                          <a:solidFill>
                            <a:srgbClr val="FFFFFF"/>
                          </a:solidFill>
                        </a:rPr>
                        <a:t>3 Months</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1155CC"/>
                    </a:solidFill>
                  </a:tcPr>
                </a:tc>
                <a:tc>
                  <a:txBody>
                    <a:bodyPr/>
                    <a:lstStyle/>
                    <a:p>
                      <a:pPr lvl="0" rtl="0">
                        <a:spcBef>
                          <a:spcPts val="0"/>
                        </a:spcBef>
                        <a:buNone/>
                      </a:pPr>
                      <a:r>
                        <a:rPr lang="en" b="1" i="1">
                          <a:solidFill>
                            <a:srgbClr val="1155CC"/>
                          </a:solidFill>
                        </a:rPr>
                        <a:t>6 Months</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rtl="0">
                        <a:spcBef>
                          <a:spcPts val="0"/>
                        </a:spcBef>
                        <a:buNone/>
                      </a:pPr>
                      <a:r>
                        <a:rPr lang="en" b="1" i="1">
                          <a:solidFill>
                            <a:srgbClr val="FFFFFF"/>
                          </a:solidFill>
                        </a:rPr>
                        <a:t>3 Months</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9900"/>
                    </a:solidFill>
                  </a:tcPr>
                </a:tc>
              </a:tr>
            </a:tbl>
          </a:graphicData>
        </a:graphic>
      </p:graphicFrame>
    </p:spTree>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p:nvPr/>
        </p:nvSpPr>
        <p:spPr>
          <a:xfrm>
            <a:off x="2189100" y="1371600"/>
            <a:ext cx="1925700" cy="3627600"/>
          </a:xfrm>
          <a:prstGeom prst="rect">
            <a:avLst/>
          </a:prstGeom>
          <a:noFill/>
          <a:ln>
            <a:noFill/>
          </a:ln>
        </p:spPr>
        <p:txBody>
          <a:bodyPr lIns="91425" tIns="91425" rIns="91425" bIns="91425" anchor="t" anchorCtr="0">
            <a:noAutofit/>
          </a:bodyPr>
          <a:lstStyle/>
          <a:p>
            <a:pPr lvl="0" rtl="0">
              <a:spcBef>
                <a:spcPts val="0"/>
              </a:spcBef>
              <a:buNone/>
            </a:pPr>
            <a:r>
              <a:rPr lang="en" sz="1800" b="1"/>
              <a:t>Tools</a:t>
            </a:r>
          </a:p>
          <a:p>
            <a:pPr marL="457200" lvl="0" indent="-342900" rtl="0">
              <a:spcBef>
                <a:spcPts val="0"/>
              </a:spcBef>
              <a:buSzPct val="100000"/>
              <a:buChar char="●"/>
            </a:pPr>
            <a:r>
              <a:rPr lang="en" sz="1800" b="1"/>
              <a:t>GitHub</a:t>
            </a:r>
          </a:p>
          <a:p>
            <a:pPr marL="457200" lvl="0" indent="-342900" rtl="0">
              <a:spcBef>
                <a:spcPts val="0"/>
              </a:spcBef>
              <a:buSzPct val="100000"/>
              <a:buChar char="●"/>
            </a:pPr>
            <a:r>
              <a:rPr lang="en" sz="1800" b="1"/>
              <a:t>Socrata</a:t>
            </a:r>
          </a:p>
          <a:p>
            <a:pPr marL="457200" lvl="0" indent="-342900" rtl="0">
              <a:spcBef>
                <a:spcPts val="0"/>
              </a:spcBef>
              <a:buSzPct val="100000"/>
              <a:buChar char="●"/>
            </a:pPr>
            <a:r>
              <a:rPr lang="en" sz="1800" b="1"/>
              <a:t>CartoDB</a:t>
            </a:r>
          </a:p>
          <a:p>
            <a:pPr marL="457200" lvl="0" indent="-342900" rtl="0">
              <a:spcBef>
                <a:spcPts val="0"/>
              </a:spcBef>
              <a:buSzPct val="100000"/>
              <a:buChar char="●"/>
            </a:pPr>
            <a:r>
              <a:rPr lang="en" sz="1800"/>
              <a:t>CKAN</a:t>
            </a:r>
          </a:p>
          <a:p>
            <a:pPr marL="457200" lvl="0" indent="-342900" rtl="0">
              <a:spcBef>
                <a:spcPts val="0"/>
              </a:spcBef>
              <a:buSzPct val="100000"/>
              <a:buChar char="●"/>
            </a:pPr>
            <a:r>
              <a:rPr lang="en" sz="1800" b="1"/>
              <a:t>Slack</a:t>
            </a:r>
          </a:p>
          <a:p>
            <a:pPr marL="457200" lvl="0" indent="-342900" rtl="0">
              <a:spcBef>
                <a:spcPts val="0"/>
              </a:spcBef>
              <a:buSzPct val="100000"/>
              <a:buChar char="●"/>
            </a:pPr>
            <a:r>
              <a:rPr lang="en" sz="1800" b="1"/>
              <a:t>Discourse</a:t>
            </a:r>
          </a:p>
          <a:p>
            <a:pPr marL="457200" lvl="0" indent="-342900" rtl="0">
              <a:spcBef>
                <a:spcPts val="0"/>
              </a:spcBef>
              <a:buSzPct val="100000"/>
              <a:buChar char="●"/>
            </a:pPr>
            <a:r>
              <a:rPr lang="en" sz="1800"/>
              <a:t>OpenRefine</a:t>
            </a:r>
          </a:p>
          <a:p>
            <a:pPr marL="457200" lvl="0" indent="-342900" rtl="0">
              <a:spcBef>
                <a:spcPts val="0"/>
              </a:spcBef>
              <a:buSzPct val="100000"/>
              <a:buChar char="●"/>
            </a:pPr>
            <a:r>
              <a:rPr lang="en" sz="1800"/>
              <a:t>Google Docs</a:t>
            </a:r>
          </a:p>
          <a:p>
            <a:pPr marL="457200" lvl="0" indent="-342900" rtl="0">
              <a:spcBef>
                <a:spcPts val="0"/>
              </a:spcBef>
              <a:buSzPct val="100000"/>
              <a:buChar char="●"/>
            </a:pPr>
            <a:r>
              <a:rPr lang="en" sz="1800" b="1"/>
              <a:t>Microsoft Excel</a:t>
            </a:r>
          </a:p>
          <a:p>
            <a:pPr lvl="0" rtl="0">
              <a:spcBef>
                <a:spcPts val="0"/>
              </a:spcBef>
              <a:buNone/>
            </a:pPr>
            <a:endParaRPr sz="1800"/>
          </a:p>
        </p:txBody>
      </p:sp>
      <p:pic>
        <p:nvPicPr>
          <p:cNvPr id="97" name="Shape 97"/>
          <p:cNvPicPr preferRelativeResize="0"/>
          <p:nvPr/>
        </p:nvPicPr>
        <p:blipFill>
          <a:blip r:embed="rId3">
            <a:alphaModFix/>
          </a:blip>
          <a:stretch>
            <a:fillRect/>
          </a:stretch>
        </p:blipFill>
        <p:spPr>
          <a:xfrm>
            <a:off x="231082" y="1564550"/>
            <a:ext cx="1196724" cy="1196699"/>
          </a:xfrm>
          <a:prstGeom prst="rect">
            <a:avLst/>
          </a:prstGeom>
          <a:noFill/>
          <a:ln>
            <a:noFill/>
          </a:ln>
        </p:spPr>
      </p:pic>
      <p:pic>
        <p:nvPicPr>
          <p:cNvPr id="98" name="Shape 98"/>
          <p:cNvPicPr preferRelativeResize="0"/>
          <p:nvPr/>
        </p:nvPicPr>
        <p:blipFill>
          <a:blip r:embed="rId4">
            <a:alphaModFix/>
          </a:blip>
          <a:stretch>
            <a:fillRect/>
          </a:stretch>
        </p:blipFill>
        <p:spPr>
          <a:xfrm>
            <a:off x="75512" y="3262425"/>
            <a:ext cx="1507850" cy="1507850"/>
          </a:xfrm>
          <a:prstGeom prst="rect">
            <a:avLst/>
          </a:prstGeom>
          <a:noFill/>
          <a:ln>
            <a:noFill/>
          </a:ln>
        </p:spPr>
      </p:pic>
      <p:sp>
        <p:nvSpPr>
          <p:cNvPr id="99" name="Shape 99"/>
          <p:cNvSpPr txBox="1">
            <a:spLocks noGrp="1"/>
          </p:cNvSpPr>
          <p:nvPr>
            <p:ph type="title"/>
          </p:nvPr>
        </p:nvSpPr>
        <p:spPr>
          <a:xfrm>
            <a:off x="231075" y="205975"/>
            <a:ext cx="8455799" cy="857400"/>
          </a:xfrm>
          <a:prstGeom prst="rect">
            <a:avLst/>
          </a:prstGeom>
        </p:spPr>
        <p:txBody>
          <a:bodyPr lIns="91425" tIns="91425" rIns="91425" bIns="91425" anchor="ctr" anchorCtr="0">
            <a:noAutofit/>
          </a:bodyPr>
          <a:lstStyle/>
          <a:p>
            <a:pPr lvl="0" rtl="0">
              <a:spcBef>
                <a:spcPts val="0"/>
              </a:spcBef>
              <a:buNone/>
            </a:pPr>
            <a:r>
              <a:rPr lang="en" sz="3000"/>
              <a:t>NYC Civic Innovation Fellowship Toolkit</a:t>
            </a:r>
          </a:p>
        </p:txBody>
      </p:sp>
      <p:sp>
        <p:nvSpPr>
          <p:cNvPr id="100" name="Shape 100"/>
          <p:cNvSpPr txBox="1"/>
          <p:nvPr/>
        </p:nvSpPr>
        <p:spPr>
          <a:xfrm>
            <a:off x="4267200" y="1294500"/>
            <a:ext cx="2151599" cy="3734699"/>
          </a:xfrm>
          <a:prstGeom prst="rect">
            <a:avLst/>
          </a:prstGeom>
          <a:noFill/>
          <a:ln>
            <a:noFill/>
          </a:ln>
        </p:spPr>
        <p:txBody>
          <a:bodyPr lIns="91425" tIns="91425" rIns="91425" bIns="91425" anchor="t" anchorCtr="0">
            <a:noAutofit/>
          </a:bodyPr>
          <a:lstStyle/>
          <a:p>
            <a:pPr lvl="0" rtl="0">
              <a:spcBef>
                <a:spcPts val="0"/>
              </a:spcBef>
              <a:buClr>
                <a:schemeClr val="dk1"/>
              </a:buClr>
              <a:buSzPct val="61111"/>
              <a:buFont typeface="Arial"/>
              <a:buNone/>
            </a:pPr>
            <a:r>
              <a:rPr lang="en" sz="1800" b="1">
                <a:solidFill>
                  <a:schemeClr val="dk1"/>
                </a:solidFill>
              </a:rPr>
              <a:t>Practices </a:t>
            </a:r>
          </a:p>
          <a:p>
            <a:pPr marL="457200" lvl="0" indent="-342900" rtl="0">
              <a:spcBef>
                <a:spcPts val="0"/>
              </a:spcBef>
              <a:buClr>
                <a:schemeClr val="dk1"/>
              </a:buClr>
              <a:buSzPct val="100000"/>
              <a:buChar char="●"/>
            </a:pPr>
            <a:r>
              <a:rPr lang="en" sz="1800" b="1">
                <a:solidFill>
                  <a:schemeClr val="dk1"/>
                </a:solidFill>
              </a:rPr>
              <a:t>Project Management</a:t>
            </a:r>
          </a:p>
          <a:p>
            <a:pPr marL="457200" lvl="0" indent="-342900" rtl="0">
              <a:spcBef>
                <a:spcPts val="0"/>
              </a:spcBef>
              <a:buClr>
                <a:schemeClr val="dk1"/>
              </a:buClr>
              <a:buSzPct val="100000"/>
              <a:buChar char="●"/>
            </a:pPr>
            <a:r>
              <a:rPr lang="en" sz="1800">
                <a:solidFill>
                  <a:schemeClr val="dk1"/>
                </a:solidFill>
              </a:rPr>
              <a:t>Agile / Scrum</a:t>
            </a:r>
          </a:p>
          <a:p>
            <a:pPr marL="457200" lvl="0" indent="-342900" rtl="0">
              <a:spcBef>
                <a:spcPts val="0"/>
              </a:spcBef>
              <a:buClr>
                <a:schemeClr val="dk1"/>
              </a:buClr>
              <a:buSzPct val="100000"/>
              <a:buChar char="●"/>
            </a:pPr>
            <a:r>
              <a:rPr lang="en" sz="1800">
                <a:solidFill>
                  <a:schemeClr val="dk1"/>
                </a:solidFill>
              </a:rPr>
              <a:t>User Research</a:t>
            </a:r>
          </a:p>
          <a:p>
            <a:pPr marL="457200" lvl="0" indent="-342900" rtl="0">
              <a:spcBef>
                <a:spcPts val="0"/>
              </a:spcBef>
              <a:buClr>
                <a:schemeClr val="dk1"/>
              </a:buClr>
              <a:buSzPct val="100000"/>
              <a:buChar char="●"/>
            </a:pPr>
            <a:r>
              <a:rPr lang="en" sz="1800" b="1">
                <a:solidFill>
                  <a:schemeClr val="dk1"/>
                </a:solidFill>
              </a:rPr>
              <a:t>Journaling</a:t>
            </a:r>
          </a:p>
          <a:p>
            <a:pPr marL="457200" lvl="0" indent="-342900" rtl="0">
              <a:spcBef>
                <a:spcPts val="0"/>
              </a:spcBef>
              <a:buClr>
                <a:schemeClr val="dk1"/>
              </a:buClr>
              <a:buSzPct val="100000"/>
              <a:buChar char="●"/>
            </a:pPr>
            <a:r>
              <a:rPr lang="en" sz="1800">
                <a:solidFill>
                  <a:schemeClr val="dk1"/>
                </a:solidFill>
              </a:rPr>
              <a:t>Inclusive Development</a:t>
            </a:r>
          </a:p>
          <a:p>
            <a:pPr marL="457200" lvl="0" indent="-342900" rtl="0">
              <a:spcBef>
                <a:spcPts val="0"/>
              </a:spcBef>
              <a:buClr>
                <a:schemeClr val="dk1"/>
              </a:buClr>
              <a:buSzPct val="100000"/>
              <a:buChar char="●"/>
            </a:pPr>
            <a:r>
              <a:rPr lang="en" sz="1800" b="1">
                <a:solidFill>
                  <a:schemeClr val="dk1"/>
                </a:solidFill>
              </a:rPr>
              <a:t>Public Speaking</a:t>
            </a:r>
          </a:p>
          <a:p>
            <a:pPr marL="457200" lvl="0" indent="-342900" rtl="0">
              <a:spcBef>
                <a:spcPts val="0"/>
              </a:spcBef>
              <a:buClr>
                <a:schemeClr val="dk1"/>
              </a:buClr>
              <a:buSzPct val="100000"/>
              <a:buChar char="●"/>
            </a:pPr>
            <a:r>
              <a:rPr lang="en" sz="1800" b="1">
                <a:solidFill>
                  <a:schemeClr val="dk1"/>
                </a:solidFill>
              </a:rPr>
              <a:t>Map making</a:t>
            </a:r>
          </a:p>
          <a:p>
            <a:pPr marL="457200" lvl="0" indent="-342900" rtl="0">
              <a:spcBef>
                <a:spcPts val="0"/>
              </a:spcBef>
              <a:buClr>
                <a:schemeClr val="dk1"/>
              </a:buClr>
              <a:buSzPct val="100000"/>
              <a:buChar char="●"/>
            </a:pPr>
            <a:r>
              <a:rPr lang="en" sz="1800">
                <a:solidFill>
                  <a:schemeClr val="dk1"/>
                </a:solidFill>
              </a:rPr>
              <a:t>Data scraping</a:t>
            </a:r>
          </a:p>
        </p:txBody>
      </p:sp>
      <p:sp>
        <p:nvSpPr>
          <p:cNvPr id="101" name="Shape 101"/>
          <p:cNvSpPr txBox="1"/>
          <p:nvPr/>
        </p:nvSpPr>
        <p:spPr>
          <a:xfrm>
            <a:off x="6863150" y="1272125"/>
            <a:ext cx="2151599" cy="3734699"/>
          </a:xfrm>
          <a:prstGeom prst="rect">
            <a:avLst/>
          </a:prstGeom>
          <a:noFill/>
          <a:ln>
            <a:noFill/>
          </a:ln>
        </p:spPr>
        <p:txBody>
          <a:bodyPr lIns="91425" tIns="91425" rIns="91425" bIns="91425" anchor="t" anchorCtr="0">
            <a:noAutofit/>
          </a:bodyPr>
          <a:lstStyle/>
          <a:p>
            <a:pPr lvl="0" rtl="0">
              <a:spcBef>
                <a:spcPts val="0"/>
              </a:spcBef>
              <a:buNone/>
            </a:pPr>
            <a:r>
              <a:rPr lang="en" sz="1800" b="1"/>
              <a:t>Data (examples)</a:t>
            </a:r>
          </a:p>
          <a:p>
            <a:pPr marL="457200" lvl="0" indent="-342900" rtl="0">
              <a:spcBef>
                <a:spcPts val="0"/>
              </a:spcBef>
              <a:buSzPct val="100000"/>
              <a:buChar char="●"/>
            </a:pPr>
            <a:r>
              <a:rPr lang="en" sz="1800" b="1"/>
              <a:t>NYC 311</a:t>
            </a:r>
          </a:p>
          <a:p>
            <a:pPr marL="457200" lvl="0" indent="-342900" rtl="0">
              <a:spcBef>
                <a:spcPts val="0"/>
              </a:spcBef>
              <a:buSzPct val="100000"/>
              <a:buChar char="●"/>
            </a:pPr>
            <a:r>
              <a:rPr lang="en" sz="1800"/>
              <a:t>City Record</a:t>
            </a:r>
          </a:p>
          <a:p>
            <a:pPr marL="457200" lvl="0" indent="-342900" rtl="0">
              <a:spcBef>
                <a:spcPts val="0"/>
              </a:spcBef>
              <a:buSzPct val="100000"/>
              <a:buChar char="●"/>
            </a:pPr>
            <a:r>
              <a:rPr lang="en" sz="1800"/>
              <a:t>Health Inspections</a:t>
            </a:r>
          </a:p>
          <a:p>
            <a:pPr marL="457200" lvl="0" indent="-342900" rtl="0">
              <a:spcBef>
                <a:spcPts val="0"/>
              </a:spcBef>
              <a:buSzPct val="100000"/>
              <a:buChar char="●"/>
            </a:pPr>
            <a:r>
              <a:rPr lang="en" sz="1800"/>
              <a:t>Public Safety</a:t>
            </a:r>
          </a:p>
          <a:p>
            <a:pPr marL="457200" lvl="0" indent="-342900" rtl="0">
              <a:spcBef>
                <a:spcPts val="0"/>
              </a:spcBef>
              <a:buSzPct val="100000"/>
              <a:buChar char="●"/>
            </a:pPr>
            <a:r>
              <a:rPr lang="en" sz="1800"/>
              <a:t>Business</a:t>
            </a:r>
          </a:p>
          <a:p>
            <a:pPr marL="457200" lvl="0" indent="-342900" rtl="0">
              <a:spcBef>
                <a:spcPts val="0"/>
              </a:spcBef>
              <a:buSzPct val="100000"/>
              <a:buChar char="●"/>
            </a:pPr>
            <a:r>
              <a:rPr lang="en" sz="1800"/>
              <a:t>US Census</a:t>
            </a:r>
          </a:p>
          <a:p>
            <a:pPr lvl="0" rtl="0">
              <a:spcBef>
                <a:spcPts val="0"/>
              </a:spcBef>
              <a:buNone/>
            </a:pPr>
            <a:endParaRPr sz="1800">
              <a:solidFill>
                <a:schemeClr val="dk1"/>
              </a:solidFill>
            </a:endParaRPr>
          </a:p>
          <a:p>
            <a:pPr lvl="0" rtl="0">
              <a:spcBef>
                <a:spcPts val="0"/>
              </a:spcBef>
              <a:buClr>
                <a:schemeClr val="dk1"/>
              </a:buClr>
              <a:buSzPct val="61111"/>
              <a:buFont typeface="Arial"/>
              <a:buNone/>
            </a:pPr>
            <a:r>
              <a:rPr lang="en" sz="1800" b="1">
                <a:solidFill>
                  <a:schemeClr val="dk1"/>
                </a:solidFill>
              </a:rPr>
              <a:t>Languages</a:t>
            </a:r>
          </a:p>
          <a:p>
            <a:pPr marL="457200" lvl="0" indent="-342900" rtl="0">
              <a:spcBef>
                <a:spcPts val="0"/>
              </a:spcBef>
              <a:buClr>
                <a:schemeClr val="dk1"/>
              </a:buClr>
              <a:buSzPct val="100000"/>
              <a:buChar char="●"/>
            </a:pPr>
            <a:r>
              <a:rPr lang="en" sz="1800">
                <a:solidFill>
                  <a:schemeClr val="dk1"/>
                </a:solidFill>
              </a:rPr>
              <a:t>HTML</a:t>
            </a:r>
          </a:p>
          <a:p>
            <a:pPr marL="457200" lvl="0" indent="-342900" rtl="0">
              <a:spcBef>
                <a:spcPts val="0"/>
              </a:spcBef>
              <a:buClr>
                <a:schemeClr val="dk1"/>
              </a:buClr>
              <a:buSzPct val="100000"/>
              <a:buChar char="●"/>
            </a:pPr>
            <a:r>
              <a:rPr lang="en" sz="1800" b="1">
                <a:solidFill>
                  <a:schemeClr val="dk1"/>
                </a:solidFill>
              </a:rPr>
              <a:t>Markdown</a:t>
            </a:r>
          </a:p>
          <a:p>
            <a:pPr marL="457200" lvl="0" indent="-342900" rtl="0">
              <a:spcBef>
                <a:spcPts val="0"/>
              </a:spcBef>
              <a:buClr>
                <a:schemeClr val="dk1"/>
              </a:buClr>
              <a:buSzPct val="100000"/>
              <a:buChar char="●"/>
            </a:pPr>
            <a:r>
              <a:rPr lang="en" sz="1800">
                <a:solidFill>
                  <a:schemeClr val="dk1"/>
                </a:solidFill>
              </a:rPr>
              <a:t>SQL</a:t>
            </a:r>
          </a:p>
        </p:txBody>
      </p:sp>
    </p:spTree>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biz">
  <a:themeElements>
    <a:clrScheme name="Custom 233">
      <a:dk1>
        <a:srgbClr val="000000"/>
      </a:dk1>
      <a:lt1>
        <a:srgbClr val="FFFFFF"/>
      </a:lt1>
      <a:dk2>
        <a:srgbClr val="2388DB"/>
      </a:dk2>
      <a:lt2>
        <a:srgbClr val="BBD7F8"/>
      </a:lt2>
      <a:accent1>
        <a:srgbClr val="80B606"/>
      </a:accent1>
      <a:accent2>
        <a:srgbClr val="E29F1D"/>
      </a:accent2>
      <a:accent3>
        <a:srgbClr val="1D6FB2"/>
      </a:accent3>
      <a:accent4>
        <a:srgbClr val="3FAC98"/>
      </a:accent4>
      <a:accent5>
        <a:srgbClr val="5B57BB"/>
      </a:accent5>
      <a:accent6>
        <a:srgbClr val="D1505E"/>
      </a:accent6>
      <a:hlink>
        <a:srgbClr val="185DA2"/>
      </a:hlink>
      <a:folHlink>
        <a:srgbClr val="00487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1470</Words>
  <Application>Microsoft Macintosh PowerPoint</Application>
  <PresentationFormat>On-screen Show (16:9)</PresentationFormat>
  <Paragraphs>293</Paragraphs>
  <Slides>39</Slides>
  <Notes>31</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39</vt:i4>
      </vt:variant>
    </vt:vector>
  </HeadingPairs>
  <TitlesOfParts>
    <vt:vector size="44" baseType="lpstr">
      <vt:lpstr>Economica</vt:lpstr>
      <vt:lpstr>Open Sans</vt:lpstr>
      <vt:lpstr>Arial</vt:lpstr>
      <vt:lpstr>biz</vt:lpstr>
      <vt:lpstr>luxe</vt:lpstr>
      <vt:lpstr>NYC’s Civic Innovation Fellowship</vt:lpstr>
      <vt:lpstr>CIF Bootcamp  Demo Day</vt:lpstr>
      <vt:lpstr>Today’s Agenda</vt:lpstr>
      <vt:lpstr>Community Boards</vt:lpstr>
      <vt:lpstr>Last year’s intervention</vt:lpstr>
      <vt:lpstr>New intervention &amp; goal</vt:lpstr>
      <vt:lpstr>PowerPoint Presentation</vt:lpstr>
      <vt:lpstr>Fellowship Timeline</vt:lpstr>
      <vt:lpstr>NYC Civic Innovation Fellowship Toolkit</vt:lpstr>
      <vt:lpstr>This year’s objectives</vt:lpstr>
      <vt:lpstr>Bruna Jermann</vt:lpstr>
      <vt:lpstr>Outlining Assumptions</vt:lpstr>
      <vt:lpstr>PowerPoint Presentation</vt:lpstr>
      <vt:lpstr>Seasonal Analysis</vt:lpstr>
      <vt:lpstr>PowerPoint Presentation</vt:lpstr>
      <vt:lpstr>PowerPoint Presentation</vt:lpstr>
      <vt:lpstr>Xiaolong Li</vt:lpstr>
      <vt:lpstr>PowerPoint Presentation</vt:lpstr>
      <vt:lpstr>PowerPoint Presentation</vt:lpstr>
      <vt:lpstr>PowerPoint Presentation</vt:lpstr>
      <vt:lpstr>PowerPoint Presentation</vt:lpstr>
      <vt:lpstr>PowerPoint Presentation</vt:lpstr>
      <vt:lpstr>Shalom Joseph</vt:lpstr>
      <vt:lpstr>What’s going on here?</vt:lpstr>
      <vt:lpstr>Lets look at the data</vt:lpstr>
      <vt:lpstr>Yes there’s more!</vt:lpstr>
      <vt:lpstr>Conclusion</vt:lpstr>
      <vt:lpstr>Thierno Bah</vt:lpstr>
      <vt:lpstr>  Street condition / pothole</vt:lpstr>
      <vt:lpstr>Street condition / pothole</vt:lpstr>
      <vt:lpstr>Street condition / pothole</vt:lpstr>
      <vt:lpstr> Street condition / pothole</vt:lpstr>
      <vt:lpstr>Street condition / pothole</vt:lpstr>
      <vt:lpstr>Tammoya Moore</vt:lpstr>
      <vt:lpstr>Noise</vt:lpstr>
      <vt:lpstr>Noise: Hot Spots</vt:lpstr>
      <vt:lpstr>Noise: 355 west 16 street</vt:lpstr>
      <vt:lpstr>Noise: 514 west 44 street</vt:lpstr>
      <vt:lpstr>Noise: 939 8 avenue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NYC’s Civic Innovation Fellowship</dc:title>
  <cp:lastModifiedBy>Noel Hidalgo</cp:lastModifiedBy>
  <cp:revision>8</cp:revision>
  <dcterms:modified xsi:type="dcterms:W3CDTF">2015-12-18T17:44:21Z</dcterms:modified>
</cp:coreProperties>
</file>